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5" r:id="rId1"/>
  </p:sldMasterIdLst>
  <p:sldIdLst>
    <p:sldId id="256" r:id="rId2"/>
    <p:sldId id="257" r:id="rId3"/>
    <p:sldId id="258" r:id="rId4"/>
    <p:sldId id="323" r:id="rId5"/>
    <p:sldId id="322" r:id="rId6"/>
    <p:sldId id="330" r:id="rId7"/>
    <p:sldId id="324" r:id="rId8"/>
    <p:sldId id="326" r:id="rId9"/>
    <p:sldId id="327" r:id="rId10"/>
    <p:sldId id="308" r:id="rId11"/>
    <p:sldId id="334" r:id="rId12"/>
    <p:sldId id="335" r:id="rId13"/>
    <p:sldId id="259" r:id="rId14"/>
    <p:sldId id="269" r:id="rId15"/>
    <p:sldId id="301" r:id="rId16"/>
    <p:sldId id="328" r:id="rId17"/>
    <p:sldId id="303" r:id="rId18"/>
    <p:sldId id="291" r:id="rId19"/>
    <p:sldId id="331" r:id="rId20"/>
    <p:sldId id="293" r:id="rId21"/>
    <p:sldId id="295" r:id="rId22"/>
    <p:sldId id="297" r:id="rId23"/>
    <p:sldId id="277" r:id="rId24"/>
    <p:sldId id="279" r:id="rId25"/>
    <p:sldId id="270" r:id="rId26"/>
    <p:sldId id="309"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2F5CB92-B5C5-4839-AD3F-1FFE63D109EC}">
          <p14:sldIdLst>
            <p14:sldId id="256"/>
            <p14:sldId id="257"/>
            <p14:sldId id="258"/>
            <p14:sldId id="323"/>
            <p14:sldId id="322"/>
            <p14:sldId id="330"/>
            <p14:sldId id="324"/>
            <p14:sldId id="326"/>
            <p14:sldId id="327"/>
            <p14:sldId id="308"/>
            <p14:sldId id="334"/>
            <p14:sldId id="335"/>
            <p14:sldId id="259"/>
            <p14:sldId id="269"/>
            <p14:sldId id="301"/>
            <p14:sldId id="328"/>
            <p14:sldId id="303"/>
            <p14:sldId id="291"/>
            <p14:sldId id="331"/>
          </p14:sldIdLst>
        </p14:section>
        <p14:section name="Sección sin título" id="{E012CCE7-AB0C-428A-B9E8-BF9F2627B23E}">
          <p14:sldIdLst>
            <p14:sldId id="293"/>
            <p14:sldId id="295"/>
            <p14:sldId id="297"/>
            <p14:sldId id="277"/>
            <p14:sldId id="279"/>
            <p14:sldId id="270"/>
            <p14:sldId id="309"/>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9" autoAdjust="0"/>
    <p:restoredTop sz="94660"/>
  </p:normalViewPr>
  <p:slideViewPr>
    <p:cSldViewPr snapToGrid="0">
      <p:cViewPr>
        <p:scale>
          <a:sx n="117" d="100"/>
          <a:sy n="117" d="100"/>
        </p:scale>
        <p:origin x="-10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A892BD07-892A-4234-AD51-E8C54C3FA0DE}" type="datetimeFigureOut">
              <a:rPr lang="es-EC" smtClean="0"/>
              <a:t>24/11/2021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1F5D1EC-FA1E-4BE1-B501-C2C439D0C361}"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57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892BD07-892A-4234-AD51-E8C54C3FA0DE}" type="datetimeFigureOut">
              <a:rPr lang="es-EC" smtClean="0"/>
              <a:t>24/11/2021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1F5D1EC-FA1E-4BE1-B501-C2C439D0C361}" type="slidenum">
              <a:rPr lang="es-EC" smtClean="0"/>
              <a:t>‹Nº›</a:t>
            </a:fld>
            <a:endParaRPr lang="es-EC"/>
          </a:p>
        </p:txBody>
      </p:sp>
    </p:spTree>
    <p:extLst>
      <p:ext uri="{BB962C8B-B14F-4D97-AF65-F5344CB8AC3E}">
        <p14:creationId xmlns:p14="http://schemas.microsoft.com/office/powerpoint/2010/main" val="307589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892BD07-892A-4234-AD51-E8C54C3FA0DE}" type="datetimeFigureOut">
              <a:rPr lang="es-EC" smtClean="0"/>
              <a:t>24/11/2021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1F5D1EC-FA1E-4BE1-B501-C2C439D0C361}" type="slidenum">
              <a:rPr lang="es-EC" smtClean="0"/>
              <a:t>‹Nº›</a:t>
            </a:fld>
            <a:endParaRPr lang="es-EC"/>
          </a:p>
        </p:txBody>
      </p:sp>
    </p:spTree>
    <p:extLst>
      <p:ext uri="{BB962C8B-B14F-4D97-AF65-F5344CB8AC3E}">
        <p14:creationId xmlns:p14="http://schemas.microsoft.com/office/powerpoint/2010/main" val="238961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892BD07-892A-4234-AD51-E8C54C3FA0DE}" type="datetimeFigureOut">
              <a:rPr lang="es-EC" smtClean="0"/>
              <a:t>24/11/2021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1F5D1EC-FA1E-4BE1-B501-C2C439D0C361}" type="slidenum">
              <a:rPr lang="es-EC" smtClean="0"/>
              <a:t>‹Nº›</a:t>
            </a:fld>
            <a:endParaRPr lang="es-EC"/>
          </a:p>
        </p:txBody>
      </p:sp>
    </p:spTree>
    <p:extLst>
      <p:ext uri="{BB962C8B-B14F-4D97-AF65-F5344CB8AC3E}">
        <p14:creationId xmlns:p14="http://schemas.microsoft.com/office/powerpoint/2010/main" val="84568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892BD07-892A-4234-AD51-E8C54C3FA0DE}" type="datetimeFigureOut">
              <a:rPr lang="es-EC" smtClean="0"/>
              <a:t>24/11/2021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1F5D1EC-FA1E-4BE1-B501-C2C439D0C361}"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77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892BD07-892A-4234-AD51-E8C54C3FA0DE}" type="datetimeFigureOut">
              <a:rPr lang="es-EC" smtClean="0"/>
              <a:t>24/11/2021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1F5D1EC-FA1E-4BE1-B501-C2C439D0C361}" type="slidenum">
              <a:rPr lang="es-EC" smtClean="0"/>
              <a:t>‹Nº›</a:t>
            </a:fld>
            <a:endParaRPr lang="es-EC"/>
          </a:p>
        </p:txBody>
      </p:sp>
    </p:spTree>
    <p:extLst>
      <p:ext uri="{BB962C8B-B14F-4D97-AF65-F5344CB8AC3E}">
        <p14:creationId xmlns:p14="http://schemas.microsoft.com/office/powerpoint/2010/main" val="294138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892BD07-892A-4234-AD51-E8C54C3FA0DE}" type="datetimeFigureOut">
              <a:rPr lang="es-EC" smtClean="0"/>
              <a:t>24/11/2021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1F5D1EC-FA1E-4BE1-B501-C2C439D0C361}" type="slidenum">
              <a:rPr lang="es-EC" smtClean="0"/>
              <a:t>‹Nº›</a:t>
            </a:fld>
            <a:endParaRPr lang="es-EC"/>
          </a:p>
        </p:txBody>
      </p:sp>
    </p:spTree>
    <p:extLst>
      <p:ext uri="{BB962C8B-B14F-4D97-AF65-F5344CB8AC3E}">
        <p14:creationId xmlns:p14="http://schemas.microsoft.com/office/powerpoint/2010/main" val="428139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892BD07-892A-4234-AD51-E8C54C3FA0DE}" type="datetimeFigureOut">
              <a:rPr lang="es-EC" smtClean="0"/>
              <a:t>24/11/2021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1F5D1EC-FA1E-4BE1-B501-C2C439D0C361}" type="slidenum">
              <a:rPr lang="es-EC" smtClean="0"/>
              <a:t>‹Nº›</a:t>
            </a:fld>
            <a:endParaRPr lang="es-EC"/>
          </a:p>
        </p:txBody>
      </p:sp>
    </p:spTree>
    <p:extLst>
      <p:ext uri="{BB962C8B-B14F-4D97-AF65-F5344CB8AC3E}">
        <p14:creationId xmlns:p14="http://schemas.microsoft.com/office/powerpoint/2010/main" val="703280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92BD07-892A-4234-AD51-E8C54C3FA0DE}" type="datetimeFigureOut">
              <a:rPr lang="es-EC" smtClean="0"/>
              <a:t>24/11/2021</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91F5D1EC-FA1E-4BE1-B501-C2C439D0C361}" type="slidenum">
              <a:rPr lang="es-EC" smtClean="0"/>
              <a:t>‹Nº›</a:t>
            </a:fld>
            <a:endParaRPr lang="es-EC"/>
          </a:p>
        </p:txBody>
      </p:sp>
    </p:spTree>
    <p:extLst>
      <p:ext uri="{BB962C8B-B14F-4D97-AF65-F5344CB8AC3E}">
        <p14:creationId xmlns:p14="http://schemas.microsoft.com/office/powerpoint/2010/main" val="180384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892BD07-892A-4234-AD51-E8C54C3FA0DE}" type="datetimeFigureOut">
              <a:rPr lang="es-EC" smtClean="0"/>
              <a:t>24/11/2021</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1F5D1EC-FA1E-4BE1-B501-C2C439D0C361}" type="slidenum">
              <a:rPr lang="es-EC" smtClean="0"/>
              <a:t>‹Nº›</a:t>
            </a:fld>
            <a:endParaRPr lang="es-EC"/>
          </a:p>
        </p:txBody>
      </p:sp>
    </p:spTree>
    <p:extLst>
      <p:ext uri="{BB962C8B-B14F-4D97-AF65-F5344CB8AC3E}">
        <p14:creationId xmlns:p14="http://schemas.microsoft.com/office/powerpoint/2010/main" val="384012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892BD07-892A-4234-AD51-E8C54C3FA0DE}" type="datetimeFigureOut">
              <a:rPr lang="es-EC" smtClean="0"/>
              <a:t>24/11/2021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1F5D1EC-FA1E-4BE1-B501-C2C439D0C361}" type="slidenum">
              <a:rPr lang="es-EC" smtClean="0"/>
              <a:t>‹Nº›</a:t>
            </a:fld>
            <a:endParaRPr lang="es-EC"/>
          </a:p>
        </p:txBody>
      </p:sp>
    </p:spTree>
    <p:extLst>
      <p:ext uri="{BB962C8B-B14F-4D97-AF65-F5344CB8AC3E}">
        <p14:creationId xmlns:p14="http://schemas.microsoft.com/office/powerpoint/2010/main" val="362235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892BD07-892A-4234-AD51-E8C54C3FA0DE}" type="datetimeFigureOut">
              <a:rPr lang="es-EC" smtClean="0"/>
              <a:t>24/11/2021</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1F5D1EC-FA1E-4BE1-B501-C2C439D0C361}"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74242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3.bp.blogspot.com/-4iu53AF_mzw/TaWs6B3_WWI/AAAAAAAAAAM/TLJ5hjD-Bdg/s1600/vibracion_3.gif"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blogs.imf-formacion.com/blog/prevencion-riesgos-laborales/sin-categoria/cuidar-equipo-proteccion-individual/"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05934" y="266700"/>
            <a:ext cx="7766936" cy="4356100"/>
          </a:xfrm>
        </p:spPr>
        <p:txBody>
          <a:bodyPr/>
          <a:lstStyle/>
          <a:p>
            <a:pPr algn="ctr"/>
            <a:r>
              <a:rPr lang="es-EC" sz="1800" b="1" dirty="0">
                <a:latin typeface="Cambria" panose="02040503050406030204" pitchFamily="18" charset="0"/>
              </a:rPr>
              <a:t>PLAN DE CAPACITACIÓN EN SEGURIDAD Y SALUD EN EL TRABAJO POR LA EMERGENCIA SANITARIA COVID-19  DEL GOBIERNO AUTÓNOMO </a:t>
            </a:r>
            <a:r>
              <a:rPr lang="es-EC" sz="1800" b="1" dirty="0" smtClean="0">
                <a:latin typeface="Cambria" panose="02040503050406030204" pitchFamily="18" charset="0"/>
              </a:rPr>
              <a:t>DESCENTRALIZADO DEL CANTÓN GUALACEO</a:t>
            </a:r>
            <a:r>
              <a:rPr lang="es-EC" dirty="0" smtClean="0">
                <a:latin typeface="Cambria" panose="02040503050406030204" pitchFamily="18" charset="0"/>
              </a:rPr>
              <a:t/>
            </a:r>
            <a:br>
              <a:rPr lang="es-EC" dirty="0" smtClean="0">
                <a:latin typeface="Cambria" panose="02040503050406030204" pitchFamily="18" charset="0"/>
              </a:rPr>
            </a:br>
            <a:r>
              <a:rPr lang="es-EC" dirty="0" smtClean="0">
                <a:latin typeface="Cambria" panose="02040503050406030204" pitchFamily="18" charset="0"/>
              </a:rPr>
              <a:t> </a:t>
            </a:r>
            <a:br>
              <a:rPr lang="es-EC" dirty="0" smtClean="0">
                <a:latin typeface="Cambria" panose="02040503050406030204" pitchFamily="18" charset="0"/>
              </a:rPr>
            </a:br>
            <a:r>
              <a:rPr lang="es-EC" dirty="0">
                <a:latin typeface="Cambria" panose="02040503050406030204" pitchFamily="18" charset="0"/>
              </a:rPr>
              <a:t/>
            </a:r>
            <a:br>
              <a:rPr lang="es-EC" dirty="0">
                <a:latin typeface="Cambria" panose="02040503050406030204" pitchFamily="18" charset="0"/>
              </a:rPr>
            </a:br>
            <a:endParaRPr lang="es-EC" dirty="0">
              <a:latin typeface="Cambria" panose="02040503050406030204" pitchFamily="18" charset="0"/>
            </a:endParaRPr>
          </a:p>
        </p:txBody>
      </p:sp>
      <p:sp>
        <p:nvSpPr>
          <p:cNvPr id="3" name="Subtítulo 2"/>
          <p:cNvSpPr>
            <a:spLocks noGrp="1"/>
          </p:cNvSpPr>
          <p:nvPr>
            <p:ph type="subTitle" idx="1"/>
          </p:nvPr>
        </p:nvSpPr>
        <p:spPr>
          <a:xfrm>
            <a:off x="812800" y="4787900"/>
            <a:ext cx="8448503" cy="2070099"/>
          </a:xfrm>
        </p:spPr>
        <p:txBody>
          <a:bodyPr>
            <a:normAutofit fontScale="92500" lnSpcReduction="20000"/>
          </a:bodyPr>
          <a:lstStyle/>
          <a:p>
            <a:pPr algn="l"/>
            <a:r>
              <a:rPr lang="es-EC" dirty="0" smtClean="0">
                <a:latin typeface="Cambria" panose="02040503050406030204" pitchFamily="18" charset="0"/>
              </a:rPr>
              <a:t>Elaborado por: </a:t>
            </a:r>
          </a:p>
          <a:p>
            <a:pPr algn="l"/>
            <a:r>
              <a:rPr lang="es-EC" dirty="0" smtClean="0">
                <a:latin typeface="Cambria" panose="02040503050406030204" pitchFamily="18" charset="0"/>
              </a:rPr>
              <a:t>María Rafaela Avecillas Iñiguez</a:t>
            </a:r>
          </a:p>
          <a:p>
            <a:pPr algn="l"/>
            <a:r>
              <a:rPr lang="es-EC" dirty="0" smtClean="0">
                <a:latin typeface="Cambria" panose="02040503050406030204" pitchFamily="18" charset="0"/>
              </a:rPr>
              <a:t>Estudiante de Psicología Organizacional</a:t>
            </a:r>
          </a:p>
          <a:p>
            <a:pPr algn="l"/>
            <a:r>
              <a:rPr lang="es-EC" dirty="0" smtClean="0">
                <a:latin typeface="Cambria" panose="02040503050406030204" pitchFamily="18" charset="0"/>
              </a:rPr>
              <a:t>Septiembre 2020</a:t>
            </a:r>
          </a:p>
          <a:p>
            <a:r>
              <a:rPr lang="es-EC" dirty="0" smtClean="0"/>
              <a:t> </a:t>
            </a:r>
            <a:endParaRPr lang="es-EC" dirty="0"/>
          </a:p>
        </p:txBody>
      </p:sp>
      <p:pic>
        <p:nvPicPr>
          <p:cNvPr id="6" name="Picture 6" descr="C:\Users\gabrielaguillen\Documents\BigAnt\My Received Files\MARCA CIUD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3809999" y="2338250"/>
            <a:ext cx="2980267" cy="2449650"/>
          </a:xfrm>
          <a:prstGeom prst="rect">
            <a:avLst/>
          </a:prstGeom>
        </p:spPr>
      </p:pic>
    </p:spTree>
    <p:extLst>
      <p:ext uri="{BB962C8B-B14F-4D97-AF65-F5344CB8AC3E}">
        <p14:creationId xmlns:p14="http://schemas.microsoft.com/office/powerpoint/2010/main" val="40462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987551"/>
            <a:ext cx="8596668" cy="5053811"/>
          </a:xfrm>
        </p:spPr>
        <p:txBody>
          <a:bodyPr/>
          <a:lstStyle/>
          <a:p>
            <a:pPr marL="0" indent="0">
              <a:buNone/>
            </a:pPr>
            <a:endParaRPr lang="es-EC" dirty="0" smtClean="0"/>
          </a:p>
          <a:p>
            <a:pPr marL="0" indent="0" algn="ctr">
              <a:buNone/>
            </a:pPr>
            <a:endParaRPr lang="es-MX" sz="4000" dirty="0" smtClean="0">
              <a:solidFill>
                <a:schemeClr val="accent2">
                  <a:lumMod val="60000"/>
                  <a:lumOff val="40000"/>
                </a:schemeClr>
              </a:solidFill>
            </a:endParaRPr>
          </a:p>
          <a:p>
            <a:pPr marL="0" indent="0" algn="ctr">
              <a:buNone/>
            </a:pPr>
            <a:r>
              <a:rPr lang="es-MX" sz="3200" dirty="0" smtClean="0">
                <a:solidFill>
                  <a:schemeClr val="accent2">
                    <a:lumMod val="60000"/>
                    <a:lumOff val="40000"/>
                  </a:schemeClr>
                </a:solidFill>
                <a:latin typeface="Cambria" panose="02040503050406030204" pitchFamily="18" charset="0"/>
              </a:rPr>
              <a:t>¿</a:t>
            </a:r>
            <a:r>
              <a:rPr lang="es-MX" sz="3200" dirty="0">
                <a:solidFill>
                  <a:schemeClr val="accent2">
                    <a:lumMod val="60000"/>
                    <a:lumOff val="40000"/>
                  </a:schemeClr>
                </a:solidFill>
                <a:latin typeface="Cambria" panose="02040503050406030204" pitchFamily="18" charset="0"/>
              </a:rPr>
              <a:t>Planes de acción para prevenir la propagación del virus en el </a:t>
            </a:r>
            <a:r>
              <a:rPr lang="es-MX" sz="3200" dirty="0" err="1" smtClean="0">
                <a:solidFill>
                  <a:schemeClr val="accent2">
                    <a:lumMod val="60000"/>
                    <a:lumOff val="40000"/>
                  </a:schemeClr>
                </a:solidFill>
                <a:latin typeface="Cambria" panose="02040503050406030204" pitchFamily="18" charset="0"/>
              </a:rPr>
              <a:t>Gad</a:t>
            </a:r>
            <a:r>
              <a:rPr lang="es-MX" sz="3200" dirty="0" smtClean="0">
                <a:solidFill>
                  <a:schemeClr val="accent2">
                    <a:lumMod val="60000"/>
                    <a:lumOff val="40000"/>
                  </a:schemeClr>
                </a:solidFill>
                <a:latin typeface="Cambria" panose="02040503050406030204" pitchFamily="18" charset="0"/>
              </a:rPr>
              <a:t> Municipal del Cantón </a:t>
            </a:r>
            <a:r>
              <a:rPr lang="es-MX" sz="3200" dirty="0" err="1" smtClean="0">
                <a:solidFill>
                  <a:schemeClr val="accent2">
                    <a:lumMod val="60000"/>
                    <a:lumOff val="40000"/>
                  </a:schemeClr>
                </a:solidFill>
                <a:latin typeface="Cambria" panose="02040503050406030204" pitchFamily="18" charset="0"/>
              </a:rPr>
              <a:t>Gualaceo</a:t>
            </a:r>
            <a:r>
              <a:rPr lang="es-MX" sz="3200" dirty="0" smtClean="0">
                <a:solidFill>
                  <a:schemeClr val="accent2">
                    <a:lumMod val="60000"/>
                    <a:lumOff val="40000"/>
                  </a:schemeClr>
                </a:solidFill>
                <a:latin typeface="Cambria" panose="02040503050406030204" pitchFamily="18" charset="0"/>
              </a:rPr>
              <a:t>?</a:t>
            </a:r>
            <a:endParaRPr lang="es-EC" sz="3200" dirty="0" smtClean="0">
              <a:solidFill>
                <a:schemeClr val="accent2">
                  <a:lumMod val="60000"/>
                  <a:lumOff val="40000"/>
                </a:schemeClr>
              </a:solidFill>
              <a:latin typeface="Cambria" panose="02040503050406030204" pitchFamily="18" charset="0"/>
            </a:endParaRPr>
          </a:p>
          <a:p>
            <a:pPr marL="0" indent="0">
              <a:buNone/>
            </a:pPr>
            <a:endParaRPr lang="es-EC" sz="3200" dirty="0">
              <a:latin typeface="Cambria" panose="02040503050406030204" pitchFamily="18" charset="0"/>
            </a:endParaRPr>
          </a:p>
        </p:txBody>
      </p:sp>
      <p:pic>
        <p:nvPicPr>
          <p:cNvPr id="3074" name="Picture 2" descr="Resultado de imagen para riesgo mecán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249" y="3629055"/>
            <a:ext cx="2507589" cy="1847851"/>
          </a:xfrm>
          <a:prstGeom prst="rect">
            <a:avLst/>
          </a:prstGeom>
          <a:noFill/>
          <a:effectLst>
            <a:outerShdw blurRad="50800" dist="50800" dir="5400000" algn="ctr" rotWithShape="0">
              <a:schemeClr val="bg1">
                <a:lumMod val="85000"/>
              </a:schemeClr>
            </a:outerShdw>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pic>
        <p:nvPicPr>
          <p:cNvPr id="3078" name="Picture 6" descr="Resultado de imagen para riesgo ergonóm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271" y="3629055"/>
            <a:ext cx="395343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gabrielaguillen\Documents\BigAnt\My Received Files\MARCA CIUDA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47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88900"/>
            <a:ext cx="8596668" cy="6629400"/>
          </a:xfrm>
        </p:spPr>
        <p:txBody>
          <a:bodyPr>
            <a:normAutofit/>
          </a:bodyPr>
          <a:lstStyle/>
          <a:p>
            <a:pPr marL="0" indent="0" algn="just">
              <a:buNone/>
            </a:pPr>
            <a:endParaRPr lang="es-ES" b="1" dirty="0" smtClean="0">
              <a:solidFill>
                <a:schemeClr val="accent2">
                  <a:lumMod val="60000"/>
                  <a:lumOff val="40000"/>
                </a:schemeClr>
              </a:solidFill>
            </a:endParaRPr>
          </a:p>
          <a:p>
            <a:pPr marL="0" indent="0" algn="just">
              <a:buNone/>
            </a:pPr>
            <a:r>
              <a:rPr lang="es-ES" b="1" dirty="0" smtClean="0">
                <a:solidFill>
                  <a:schemeClr val="accent1">
                    <a:lumMod val="60000"/>
                    <a:lumOff val="40000"/>
                  </a:schemeClr>
                </a:solidFill>
              </a:rPr>
              <a:t>PROTOCOLO </a:t>
            </a:r>
            <a:r>
              <a:rPr lang="es-ES" b="1" dirty="0">
                <a:solidFill>
                  <a:schemeClr val="accent1">
                    <a:lumMod val="60000"/>
                    <a:lumOff val="40000"/>
                  </a:schemeClr>
                </a:solidFill>
              </a:rPr>
              <a:t>DE SEGURIDAD Y SALUD OCUPACIONAL ANTE EMERGENCIA SANITARIA DECLARADA DEBIDO A LA PRESENCIA DEL VIRUS SRAS-CoV-2 </a:t>
            </a:r>
            <a:r>
              <a:rPr lang="es-ES" b="1" dirty="0" smtClean="0">
                <a:solidFill>
                  <a:schemeClr val="accent1">
                    <a:lumMod val="60000"/>
                    <a:lumOff val="40000"/>
                  </a:schemeClr>
                </a:solidFill>
              </a:rPr>
              <a:t> EN EL GOBIERNO AUTÓNOMO DESCENTRALIZADO DEL CANTÓN GUALACEO</a:t>
            </a:r>
          </a:p>
          <a:p>
            <a:pPr lvl="0"/>
            <a:endParaRPr lang="es-ES" b="1" dirty="0" smtClean="0"/>
          </a:p>
          <a:p>
            <a:pPr lvl="0">
              <a:buFont typeface="Wingdings" panose="05000000000000000000" pitchFamily="2" charset="2"/>
              <a:buChar char="Ø"/>
            </a:pPr>
            <a:r>
              <a:rPr lang="es-ES" b="1" dirty="0" smtClean="0">
                <a:solidFill>
                  <a:schemeClr val="bg1">
                    <a:lumMod val="50000"/>
                  </a:schemeClr>
                </a:solidFill>
              </a:rPr>
              <a:t>OBJETIVO</a:t>
            </a:r>
            <a:endParaRPr lang="es-MX" dirty="0">
              <a:solidFill>
                <a:schemeClr val="bg1">
                  <a:lumMod val="50000"/>
                </a:schemeClr>
              </a:solidFill>
            </a:endParaRPr>
          </a:p>
          <a:p>
            <a:pPr marL="0" indent="0" algn="just">
              <a:buNone/>
            </a:pPr>
            <a:r>
              <a:rPr lang="es-ES" dirty="0" smtClean="0">
                <a:solidFill>
                  <a:schemeClr val="bg1">
                    <a:lumMod val="50000"/>
                  </a:schemeClr>
                </a:solidFill>
              </a:rPr>
              <a:t>Establecer </a:t>
            </a:r>
            <a:r>
              <a:rPr lang="es-ES" dirty="0">
                <a:solidFill>
                  <a:schemeClr val="bg1">
                    <a:lumMod val="50000"/>
                  </a:schemeClr>
                </a:solidFill>
              </a:rPr>
              <a:t>un Protocolo de Seguridad y Salud Ocupacional para el personal del Gobierno Autónomo Descentralizado Municipal del Cantón </a:t>
            </a:r>
            <a:r>
              <a:rPr lang="es-ES" dirty="0" err="1">
                <a:solidFill>
                  <a:schemeClr val="bg1">
                    <a:lumMod val="50000"/>
                  </a:schemeClr>
                </a:solidFill>
              </a:rPr>
              <a:t>Gualaceo</a:t>
            </a:r>
            <a:r>
              <a:rPr lang="es-ES" dirty="0">
                <a:solidFill>
                  <a:schemeClr val="bg1">
                    <a:lumMod val="50000"/>
                  </a:schemeClr>
                </a:solidFill>
              </a:rPr>
              <a:t>, así como las previsiones respecto a la prevención de riesgos de contagio de COVID19 dentro y fuera de las instalaciones municipales. También se establecen las bases preventivas de higiene y bienestar del personal</a:t>
            </a:r>
            <a:r>
              <a:rPr lang="es-ES" dirty="0" smtClean="0">
                <a:solidFill>
                  <a:schemeClr val="bg1">
                    <a:lumMod val="50000"/>
                  </a:schemeClr>
                </a:solidFill>
              </a:rPr>
              <a:t>.</a:t>
            </a:r>
          </a:p>
          <a:p>
            <a:pPr marL="0" indent="0" algn="just">
              <a:buNone/>
            </a:pPr>
            <a:endParaRPr lang="es-ES" dirty="0">
              <a:solidFill>
                <a:schemeClr val="bg1">
                  <a:lumMod val="50000"/>
                </a:schemeClr>
              </a:solidFill>
            </a:endParaRPr>
          </a:p>
          <a:p>
            <a:pPr lvl="0">
              <a:buFont typeface="Wingdings" panose="05000000000000000000" pitchFamily="2" charset="2"/>
              <a:buChar char="Ø"/>
            </a:pPr>
            <a:r>
              <a:rPr lang="es-ES" b="1" dirty="0" smtClean="0">
                <a:solidFill>
                  <a:schemeClr val="bg1">
                    <a:lumMod val="50000"/>
                  </a:schemeClr>
                </a:solidFill>
              </a:rPr>
              <a:t>ALCANCE</a:t>
            </a:r>
            <a:endParaRPr lang="es-MX" dirty="0">
              <a:solidFill>
                <a:schemeClr val="bg1">
                  <a:lumMod val="50000"/>
                </a:schemeClr>
              </a:solidFill>
            </a:endParaRPr>
          </a:p>
          <a:p>
            <a:pPr marL="0" indent="0" algn="just">
              <a:buNone/>
            </a:pPr>
            <a:r>
              <a:rPr lang="es-ES" dirty="0">
                <a:solidFill>
                  <a:schemeClr val="bg1">
                    <a:lumMod val="50000"/>
                  </a:schemeClr>
                </a:solidFill>
              </a:rPr>
              <a:t>El propósito del presente estudio es la elaboración de un protocolo que permita al personal del Gobierno Autónomo Descentralizado Municipal del Cantón </a:t>
            </a:r>
            <a:r>
              <a:rPr lang="es-ES" dirty="0" err="1">
                <a:solidFill>
                  <a:schemeClr val="bg1">
                    <a:lumMod val="50000"/>
                  </a:schemeClr>
                </a:solidFill>
              </a:rPr>
              <a:t>Gualaceo</a:t>
            </a:r>
            <a:r>
              <a:rPr lang="es-ES" dirty="0">
                <a:solidFill>
                  <a:schemeClr val="bg1">
                    <a:lumMod val="50000"/>
                  </a:schemeClr>
                </a:solidFill>
              </a:rPr>
              <a:t> establecer medidas para prevenir el contagio del virus COVID19.  El protocolo se establecerá en la provincia del Azuay, en el Cantón </a:t>
            </a:r>
            <a:r>
              <a:rPr lang="es-ES" dirty="0" err="1">
                <a:solidFill>
                  <a:schemeClr val="bg1">
                    <a:lumMod val="50000"/>
                  </a:schemeClr>
                </a:solidFill>
              </a:rPr>
              <a:t>Gualaceo</a:t>
            </a:r>
            <a:r>
              <a:rPr lang="es-ES" dirty="0"/>
              <a:t>.</a:t>
            </a:r>
            <a:endParaRPr lang="es-MX" dirty="0"/>
          </a:p>
          <a:p>
            <a:pPr marL="0" indent="0">
              <a:buNone/>
            </a:pPr>
            <a:endParaRPr lang="es-MX" dirty="0"/>
          </a:p>
          <a:p>
            <a:pPr marL="0" indent="0" algn="just">
              <a:buNone/>
            </a:pPr>
            <a:endParaRPr lang="es-MX" dirty="0"/>
          </a:p>
          <a:p>
            <a:pPr marL="0" indent="0">
              <a:buNone/>
            </a:pPr>
            <a:endParaRPr lang="es-EC" dirty="0"/>
          </a:p>
          <a:p>
            <a:pPr marL="0" indent="0">
              <a:buNone/>
            </a:pPr>
            <a:endParaRPr lang="es-EC" dirty="0"/>
          </a:p>
          <a:p>
            <a:endParaRPr lang="es-EC" dirty="0"/>
          </a:p>
        </p:txBody>
      </p:sp>
      <p:pic>
        <p:nvPicPr>
          <p:cNvPr id="4098" name="Picture 2" descr="http://farm6.static.flickr.com/5304/5570737105_61423fb5b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177" y="2864225"/>
            <a:ext cx="2421766" cy="1961164"/>
          </a:xfrm>
          <a:prstGeom prst="rect">
            <a:avLst/>
          </a:prstGeom>
          <a:noFill/>
          <a:effectLst>
            <a:outerShdw blurRad="50800" dist="50800" dir="5400000" algn="ctr" rotWithShape="0">
              <a:schemeClr val="bg1">
                <a:lumMod val="85000"/>
              </a:scheme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4" name="Picture 6" descr="C:\Users\gabrielaguillen\Documents\BigAnt\My Received Files\MARCA CIUDA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893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solidFill>
                  <a:schemeClr val="accent1">
                    <a:lumMod val="60000"/>
                    <a:lumOff val="40000"/>
                  </a:schemeClr>
                </a:solidFill>
                <a:latin typeface="Cambria" panose="02040503050406030204" pitchFamily="18" charset="0"/>
              </a:rPr>
              <a:t>Ámbito Legal:</a:t>
            </a:r>
            <a:endParaRPr lang="es-MX" sz="3600" dirty="0">
              <a:latin typeface="Cambria" panose="02040503050406030204" pitchFamily="18" charset="0"/>
            </a:endParaRPr>
          </a:p>
        </p:txBody>
      </p:sp>
      <p:sp>
        <p:nvSpPr>
          <p:cNvPr id="3" name="Marcador de contenido 2"/>
          <p:cNvSpPr>
            <a:spLocks noGrp="1"/>
          </p:cNvSpPr>
          <p:nvPr>
            <p:ph idx="1"/>
          </p:nvPr>
        </p:nvSpPr>
        <p:spPr/>
        <p:txBody>
          <a:bodyPr/>
          <a:lstStyle/>
          <a:p>
            <a:pPr algn="just"/>
            <a:r>
              <a:rPr lang="es-MX" dirty="0" smtClean="0">
                <a:solidFill>
                  <a:schemeClr val="bg1">
                    <a:lumMod val="50000"/>
                  </a:schemeClr>
                </a:solidFill>
                <a:latin typeface="Cambria" panose="02040503050406030204" pitchFamily="18" charset="0"/>
              </a:rPr>
              <a:t>Los </a:t>
            </a:r>
            <a:r>
              <a:rPr lang="es-MX" dirty="0">
                <a:solidFill>
                  <a:schemeClr val="bg1">
                    <a:lumMod val="50000"/>
                  </a:schemeClr>
                </a:solidFill>
                <a:latin typeface="Cambria" panose="02040503050406030204" pitchFamily="18" charset="0"/>
              </a:rPr>
              <a:t>empleadores, deben informar, reiterar, y explicar, a sus empleados, todas las medidas, reiteradamente ya difundidas, por el Ministerio de Salud, citando, si así lo </a:t>
            </a:r>
            <a:r>
              <a:rPr lang="es-MX" dirty="0" smtClean="0">
                <a:solidFill>
                  <a:schemeClr val="bg1">
                    <a:lumMod val="50000"/>
                  </a:schemeClr>
                </a:solidFill>
                <a:latin typeface="Cambria" panose="02040503050406030204" pitchFamily="18" charset="0"/>
              </a:rPr>
              <a:t>estiman.</a:t>
            </a:r>
          </a:p>
          <a:p>
            <a:pPr algn="just"/>
            <a:r>
              <a:rPr lang="es-MX" dirty="0" smtClean="0">
                <a:solidFill>
                  <a:schemeClr val="bg1">
                    <a:lumMod val="50000"/>
                  </a:schemeClr>
                </a:solidFill>
                <a:latin typeface="Cambria" panose="02040503050406030204" pitchFamily="18" charset="0"/>
              </a:rPr>
              <a:t>En </a:t>
            </a:r>
            <a:r>
              <a:rPr lang="es-MX" dirty="0">
                <a:solidFill>
                  <a:schemeClr val="bg1">
                    <a:lumMod val="50000"/>
                  </a:schemeClr>
                </a:solidFill>
                <a:latin typeface="Cambria" panose="02040503050406030204" pitchFamily="18" charset="0"/>
              </a:rPr>
              <a:t>general, se trata de una situación pública y notoria que obliga al empleador a proteger eficazmente la vida y la salud de los trabajadores. Para ello, se deberá tomar todas las medidas necesarias, según la realidad de cada empresa, sin la necesidad, por ejemplo, de extender anexos de contratos de trabajo para coordinar el Teletrabajo, o Trabajo a Distancia. Debe considerarse, además, que siendo este asunto COVID-19, un caso fortuito o fuerza mayor, no es posible traspasar a los trabajadores la ausencia a su puesto de trabajo, lo que implica que el empleador mantiene la obligación del pago de la remuneración completa, salvo concurra alguna de las causales de caducidad </a:t>
            </a:r>
            <a:r>
              <a:rPr lang="es-MX" dirty="0" smtClean="0">
                <a:solidFill>
                  <a:schemeClr val="bg1">
                    <a:lumMod val="50000"/>
                  </a:schemeClr>
                </a:solidFill>
                <a:latin typeface="Cambria" panose="02040503050406030204" pitchFamily="18" charset="0"/>
              </a:rPr>
              <a:t>contempladas por el Ministerio de Trabajo.</a:t>
            </a:r>
            <a:endParaRPr lang="es-MX" dirty="0">
              <a:solidFill>
                <a:schemeClr val="bg1">
                  <a:lumMod val="50000"/>
                </a:schemeClr>
              </a:solidFill>
              <a:latin typeface="Cambria" panose="02040503050406030204" pitchFamily="18" charset="0"/>
            </a:endParaRPr>
          </a:p>
          <a:p>
            <a:pPr algn="just"/>
            <a:endParaRPr lang="es-MX" dirty="0">
              <a:solidFill>
                <a:schemeClr val="bg1">
                  <a:lumMod val="50000"/>
                </a:schemeClr>
              </a:solidFill>
              <a:latin typeface="Cambria" panose="02040503050406030204" pitchFamily="18" charset="0"/>
            </a:endParaRPr>
          </a:p>
        </p:txBody>
      </p:sp>
      <p:pic>
        <p:nvPicPr>
          <p:cNvPr id="4" name="Picture 6" descr="C:\Users\gabrielaguillen\Documents\BigAnt\My Received Files\MARCA CIUD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48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587828"/>
            <a:ext cx="8596668" cy="783771"/>
          </a:xfrm>
        </p:spPr>
        <p:txBody>
          <a:bodyPr>
            <a:normAutofit fontScale="90000"/>
          </a:bodyPr>
          <a:lstStyle/>
          <a:p>
            <a:r>
              <a:rPr lang="es-MX" dirty="0" smtClean="0">
                <a:latin typeface="Cambria" panose="02040503050406030204" pitchFamily="18" charset="0"/>
              </a:rPr>
              <a:t/>
            </a:r>
            <a:br>
              <a:rPr lang="es-MX" dirty="0" smtClean="0">
                <a:latin typeface="Cambria" panose="02040503050406030204" pitchFamily="18" charset="0"/>
              </a:rPr>
            </a:br>
            <a:r>
              <a:rPr lang="es-MX" dirty="0">
                <a:latin typeface="Cambria" panose="02040503050406030204" pitchFamily="18" charset="0"/>
              </a:rPr>
              <a:t/>
            </a:r>
            <a:br>
              <a:rPr lang="es-MX" dirty="0">
                <a:latin typeface="Cambria" panose="02040503050406030204" pitchFamily="18" charset="0"/>
              </a:rPr>
            </a:br>
            <a:r>
              <a:rPr lang="es-MX" sz="4000" dirty="0" smtClean="0">
                <a:solidFill>
                  <a:schemeClr val="accent1">
                    <a:lumMod val="60000"/>
                    <a:lumOff val="40000"/>
                  </a:schemeClr>
                </a:solidFill>
                <a:latin typeface="Cambria" panose="02040503050406030204" pitchFamily="18" charset="0"/>
              </a:rPr>
              <a:t>Distanciamiento </a:t>
            </a:r>
            <a:r>
              <a:rPr lang="es-MX" sz="4000" dirty="0">
                <a:solidFill>
                  <a:schemeClr val="accent1">
                    <a:lumMod val="60000"/>
                    <a:lumOff val="40000"/>
                  </a:schemeClr>
                </a:solidFill>
                <a:latin typeface="Cambria" panose="02040503050406030204" pitchFamily="18" charset="0"/>
              </a:rPr>
              <a:t>personal</a:t>
            </a:r>
            <a:endParaRPr lang="es-EC" sz="4000" dirty="0">
              <a:solidFill>
                <a:schemeClr val="accent1">
                  <a:lumMod val="60000"/>
                  <a:lumOff val="40000"/>
                </a:schemeClr>
              </a:solidFill>
              <a:latin typeface="Cambria" panose="02040503050406030204" pitchFamily="18" charset="0"/>
            </a:endParaRPr>
          </a:p>
        </p:txBody>
      </p:sp>
      <p:sp>
        <p:nvSpPr>
          <p:cNvPr id="3" name="Marcador de contenido 2"/>
          <p:cNvSpPr>
            <a:spLocks noGrp="1"/>
          </p:cNvSpPr>
          <p:nvPr>
            <p:ph idx="1"/>
          </p:nvPr>
        </p:nvSpPr>
        <p:spPr>
          <a:xfrm>
            <a:off x="677334" y="1092200"/>
            <a:ext cx="8596668" cy="5406135"/>
          </a:xfrm>
        </p:spPr>
        <p:txBody>
          <a:bodyPr>
            <a:normAutofit/>
          </a:bodyPr>
          <a:lstStyle/>
          <a:p>
            <a:pPr algn="just">
              <a:buFont typeface="Arial" panose="020B0604020202020204" pitchFamily="34" charset="0"/>
              <a:buChar char="•"/>
            </a:pPr>
            <a:endParaRPr lang="es-MX" dirty="0" smtClean="0"/>
          </a:p>
          <a:p>
            <a:pPr>
              <a:buFont typeface="Arial" panose="020B0604020202020204" pitchFamily="34" charset="0"/>
              <a:buChar char="•"/>
            </a:pPr>
            <a:endParaRPr lang="es-MX" dirty="0" smtClean="0">
              <a:solidFill>
                <a:schemeClr val="bg1">
                  <a:lumMod val="65000"/>
                </a:schemeClr>
              </a:solidFill>
              <a:latin typeface="Cambria" panose="02040503050406030204" pitchFamily="18" charset="0"/>
            </a:endParaRPr>
          </a:p>
          <a:p>
            <a:pPr>
              <a:buFont typeface="Wingdings" panose="05000000000000000000" pitchFamily="2" charset="2"/>
              <a:buChar char="Ø"/>
            </a:pPr>
            <a:r>
              <a:rPr lang="es-MX" dirty="0" smtClean="0">
                <a:solidFill>
                  <a:schemeClr val="bg1">
                    <a:lumMod val="50000"/>
                  </a:schemeClr>
                </a:solidFill>
                <a:latin typeface="Cambria" panose="02040503050406030204" pitchFamily="18" charset="0"/>
              </a:rPr>
              <a:t>Minimizar </a:t>
            </a:r>
            <a:r>
              <a:rPr lang="es-MX" dirty="0">
                <a:solidFill>
                  <a:schemeClr val="bg1">
                    <a:lumMod val="50000"/>
                  </a:schemeClr>
                </a:solidFill>
                <a:latin typeface="Cambria" panose="02040503050406030204" pitchFamily="18" charset="0"/>
              </a:rPr>
              <a:t>reuniones no esenciales </a:t>
            </a:r>
            <a:r>
              <a:rPr lang="es-MX" dirty="0" smtClean="0">
                <a:solidFill>
                  <a:schemeClr val="bg1">
                    <a:lumMod val="50000"/>
                  </a:schemeClr>
                </a:solidFill>
                <a:latin typeface="Cambria" panose="02040503050406030204" pitchFamily="18" charset="0"/>
              </a:rPr>
              <a:t> </a:t>
            </a:r>
          </a:p>
          <a:p>
            <a:pPr>
              <a:buFont typeface="Wingdings" panose="05000000000000000000" pitchFamily="2" charset="2"/>
              <a:buChar char="Ø"/>
            </a:pPr>
            <a:r>
              <a:rPr lang="es-MX" dirty="0" smtClean="0">
                <a:solidFill>
                  <a:schemeClr val="bg1">
                    <a:lumMod val="50000"/>
                  </a:schemeClr>
                </a:solidFill>
                <a:latin typeface="Cambria" panose="02040503050406030204" pitchFamily="18" charset="0"/>
              </a:rPr>
              <a:t>Limitar la cantidad de personal en los sitios de trabajo. </a:t>
            </a:r>
          </a:p>
          <a:p>
            <a:pPr>
              <a:buFont typeface="Wingdings" panose="05000000000000000000" pitchFamily="2" charset="2"/>
              <a:buChar char="Ø"/>
            </a:pPr>
            <a:r>
              <a:rPr lang="es-MX" dirty="0" smtClean="0">
                <a:solidFill>
                  <a:schemeClr val="bg1">
                    <a:lumMod val="50000"/>
                  </a:schemeClr>
                </a:solidFill>
                <a:latin typeface="Cambria" panose="02040503050406030204" pitchFamily="18" charset="0"/>
              </a:rPr>
              <a:t>Permitir </a:t>
            </a:r>
            <a:r>
              <a:rPr lang="es-MX" dirty="0">
                <a:solidFill>
                  <a:schemeClr val="bg1">
                    <a:lumMod val="50000"/>
                  </a:schemeClr>
                </a:solidFill>
                <a:latin typeface="Cambria" panose="02040503050406030204" pitchFamily="18" charset="0"/>
              </a:rPr>
              <a:t>mayor espacio para individuos </a:t>
            </a:r>
            <a:r>
              <a:rPr lang="es-MX" dirty="0" smtClean="0">
                <a:solidFill>
                  <a:schemeClr val="bg1">
                    <a:lumMod val="50000"/>
                  </a:schemeClr>
                </a:solidFill>
                <a:latin typeface="Cambria" panose="02040503050406030204" pitchFamily="18" charset="0"/>
              </a:rPr>
              <a:t> </a:t>
            </a:r>
          </a:p>
          <a:p>
            <a:pPr>
              <a:buFont typeface="Wingdings" panose="05000000000000000000" pitchFamily="2" charset="2"/>
              <a:buChar char="Ø"/>
            </a:pPr>
            <a:r>
              <a:rPr lang="es-MX" dirty="0" smtClean="0">
                <a:solidFill>
                  <a:schemeClr val="bg1">
                    <a:lumMod val="50000"/>
                  </a:schemeClr>
                </a:solidFill>
                <a:latin typeface="Cambria" panose="02040503050406030204" pitchFamily="18" charset="0"/>
              </a:rPr>
              <a:t>Se </a:t>
            </a:r>
            <a:r>
              <a:rPr lang="es-MX" dirty="0">
                <a:solidFill>
                  <a:schemeClr val="bg1">
                    <a:lumMod val="50000"/>
                  </a:schemeClr>
                </a:solidFill>
                <a:latin typeface="Cambria" panose="02040503050406030204" pitchFamily="18" charset="0"/>
              </a:rPr>
              <a:t>restringirán los saludos de mano o besos. </a:t>
            </a:r>
            <a:endParaRPr lang="es-MX" dirty="0" smtClean="0">
              <a:solidFill>
                <a:schemeClr val="bg1">
                  <a:lumMod val="50000"/>
                </a:schemeClr>
              </a:solidFill>
              <a:latin typeface="Cambria" panose="02040503050406030204" pitchFamily="18" charset="0"/>
            </a:endParaRPr>
          </a:p>
          <a:p>
            <a:pPr>
              <a:buFont typeface="Wingdings" panose="05000000000000000000" pitchFamily="2" charset="2"/>
              <a:buChar char="Ø"/>
            </a:pPr>
            <a:r>
              <a:rPr lang="es-MX" dirty="0" smtClean="0">
                <a:solidFill>
                  <a:schemeClr val="bg1">
                    <a:lumMod val="50000"/>
                  </a:schemeClr>
                </a:solidFill>
                <a:latin typeface="Cambria" panose="02040503050406030204" pitchFamily="18" charset="0"/>
              </a:rPr>
              <a:t>Evitar </a:t>
            </a:r>
            <a:r>
              <a:rPr lang="es-MX" dirty="0">
                <a:solidFill>
                  <a:schemeClr val="bg1">
                    <a:lumMod val="50000"/>
                  </a:schemeClr>
                </a:solidFill>
                <a:latin typeface="Cambria" panose="02040503050406030204" pitchFamily="18" charset="0"/>
              </a:rPr>
              <a:t>las aglomeraciones </a:t>
            </a:r>
            <a:endParaRPr lang="es-MX" dirty="0" smtClean="0">
              <a:solidFill>
                <a:schemeClr val="bg1">
                  <a:lumMod val="50000"/>
                </a:schemeClr>
              </a:solidFill>
              <a:latin typeface="Cambria" panose="02040503050406030204" pitchFamily="18" charset="0"/>
            </a:endParaRPr>
          </a:p>
          <a:p>
            <a:pPr>
              <a:buFont typeface="Wingdings" panose="05000000000000000000" pitchFamily="2" charset="2"/>
              <a:buChar char="Ø"/>
            </a:pPr>
            <a:r>
              <a:rPr lang="es-MX" dirty="0" smtClean="0">
                <a:solidFill>
                  <a:schemeClr val="bg1">
                    <a:lumMod val="50000"/>
                  </a:schemeClr>
                </a:solidFill>
                <a:latin typeface="Cambria" panose="02040503050406030204" pitchFamily="18" charset="0"/>
              </a:rPr>
              <a:t>Utilizar </a:t>
            </a:r>
            <a:r>
              <a:rPr lang="es-MX" dirty="0">
                <a:solidFill>
                  <a:schemeClr val="bg1">
                    <a:lumMod val="50000"/>
                  </a:schemeClr>
                </a:solidFill>
                <a:latin typeface="Cambria" panose="02040503050406030204" pitchFamily="18" charset="0"/>
              </a:rPr>
              <a:t>las escaleras</a:t>
            </a:r>
            <a:r>
              <a:rPr lang="es-MX" dirty="0" smtClean="0">
                <a:solidFill>
                  <a:schemeClr val="bg1">
                    <a:lumMod val="50000"/>
                  </a:schemeClr>
                </a:solidFill>
                <a:latin typeface="Cambria" panose="02040503050406030204" pitchFamily="18" charset="0"/>
              </a:rPr>
              <a:t>.</a:t>
            </a:r>
          </a:p>
          <a:p>
            <a:pPr>
              <a:buFont typeface="Wingdings" panose="05000000000000000000" pitchFamily="2" charset="2"/>
              <a:buChar char="Ø"/>
            </a:pPr>
            <a:r>
              <a:rPr lang="es-MX" dirty="0" smtClean="0">
                <a:solidFill>
                  <a:schemeClr val="bg1">
                    <a:lumMod val="50000"/>
                  </a:schemeClr>
                </a:solidFill>
                <a:latin typeface="Cambria" panose="02040503050406030204" pitchFamily="18" charset="0"/>
              </a:rPr>
              <a:t>Hay </a:t>
            </a:r>
            <a:r>
              <a:rPr lang="es-MX" dirty="0">
                <a:solidFill>
                  <a:schemeClr val="bg1">
                    <a:lumMod val="50000"/>
                  </a:schemeClr>
                </a:solidFill>
                <a:latin typeface="Cambria" panose="02040503050406030204" pitchFamily="18" charset="0"/>
              </a:rPr>
              <a:t>que evitar el uso de ascensores salvo que estén vacíos. </a:t>
            </a:r>
          </a:p>
          <a:p>
            <a:pPr>
              <a:buFont typeface="Wingdings" panose="05000000000000000000" pitchFamily="2" charset="2"/>
              <a:buChar char="Ø"/>
            </a:pPr>
            <a:r>
              <a:rPr lang="es-MX" dirty="0" smtClean="0">
                <a:solidFill>
                  <a:schemeClr val="bg1">
                    <a:lumMod val="50000"/>
                  </a:schemeClr>
                </a:solidFill>
                <a:latin typeface="Cambria" panose="02040503050406030204" pitchFamily="18" charset="0"/>
              </a:rPr>
              <a:t>Limitar </a:t>
            </a:r>
            <a:r>
              <a:rPr lang="es-MX" dirty="0">
                <a:solidFill>
                  <a:schemeClr val="bg1">
                    <a:lumMod val="50000"/>
                  </a:schemeClr>
                </a:solidFill>
                <a:latin typeface="Cambria" panose="02040503050406030204" pitchFamily="18" charset="0"/>
              </a:rPr>
              <a:t>los viajes </a:t>
            </a:r>
            <a:endParaRPr lang="es-MX" dirty="0" smtClean="0">
              <a:solidFill>
                <a:schemeClr val="bg1">
                  <a:lumMod val="50000"/>
                </a:schemeClr>
              </a:solidFill>
              <a:latin typeface="Cambria" panose="02040503050406030204" pitchFamily="18" charset="0"/>
            </a:endParaRPr>
          </a:p>
          <a:p>
            <a:pPr>
              <a:buFont typeface="Wingdings" panose="05000000000000000000" pitchFamily="2" charset="2"/>
              <a:buChar char="Ø"/>
            </a:pPr>
            <a:r>
              <a:rPr lang="es-MX" dirty="0" smtClean="0">
                <a:solidFill>
                  <a:schemeClr val="bg1">
                    <a:lumMod val="50000"/>
                  </a:schemeClr>
                </a:solidFill>
                <a:latin typeface="Cambria" panose="02040503050406030204" pitchFamily="18" charset="0"/>
              </a:rPr>
              <a:t>Controlar la atención a la ciudadanía</a:t>
            </a:r>
            <a:endParaRPr lang="es-EC" dirty="0" smtClean="0">
              <a:solidFill>
                <a:schemeClr val="bg1">
                  <a:lumMod val="50000"/>
                </a:schemeClr>
              </a:solidFill>
              <a:latin typeface="Cambria" panose="02040503050406030204" pitchFamily="18" charset="0"/>
            </a:endParaRPr>
          </a:p>
          <a:p>
            <a:pPr algn="just">
              <a:buFont typeface="Arial" panose="020B0604020202020204" pitchFamily="34" charset="0"/>
              <a:buChar char="•"/>
            </a:pPr>
            <a:endParaRPr lang="es-EC" dirty="0" smtClean="0">
              <a:latin typeface="Cambria" panose="02040503050406030204" pitchFamily="18" charset="0"/>
            </a:endParaRPr>
          </a:p>
          <a:p>
            <a:pPr algn="just">
              <a:buFont typeface="Arial" panose="020B0604020202020204" pitchFamily="34" charset="0"/>
              <a:buChar char="•"/>
            </a:pPr>
            <a:endParaRPr lang="es-EC" dirty="0" smtClean="0">
              <a:latin typeface="Cambria" panose="02040503050406030204" pitchFamily="18" charset="0"/>
            </a:endParaRPr>
          </a:p>
          <a:p>
            <a:pPr algn="just">
              <a:buFont typeface="Arial" panose="020B0604020202020204" pitchFamily="34" charset="0"/>
              <a:buChar char="•"/>
            </a:pPr>
            <a:endParaRPr lang="es-EC" dirty="0" smtClean="0">
              <a:latin typeface="Book Antiqua" panose="02040602050305030304" pitchFamily="18" charset="0"/>
            </a:endParaRPr>
          </a:p>
        </p:txBody>
      </p:sp>
      <p:pic>
        <p:nvPicPr>
          <p:cNvPr id="4" name="Imagen 3"/>
          <p:cNvPicPr>
            <a:picLocks noChangeAspect="1"/>
          </p:cNvPicPr>
          <p:nvPr/>
        </p:nvPicPr>
        <p:blipFill rotWithShape="1">
          <a:blip r:embed="rId2"/>
          <a:srcRect l="27987" t="49530" r="41455" b="21496"/>
          <a:stretch/>
        </p:blipFill>
        <p:spPr>
          <a:xfrm>
            <a:off x="9274002" y="1875971"/>
            <a:ext cx="2202307" cy="2036064"/>
          </a:xfrm>
          <a:prstGeom prst="rect">
            <a:avLst/>
          </a:prstGeom>
          <a:effectLst>
            <a:outerShdw blurRad="50800" dist="50800" dir="5400000" algn="ctr" rotWithShape="0">
              <a:schemeClr val="bg1">
                <a:lumMod val="85000"/>
              </a:schemeClr>
            </a:outerShdw>
            <a:reflection blurRad="6350" stA="50000" endA="300" endPos="55000" dir="5400000" sy="-100000" algn="bl" rotWithShape="0"/>
          </a:effectLst>
        </p:spPr>
      </p:pic>
      <p:pic>
        <p:nvPicPr>
          <p:cNvPr id="5" name="Picture 6" descr="C:\Users\gabrielaguillen\Documents\BigAnt\My Received Files\MARCA CIUDA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634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77334" y="738130"/>
            <a:ext cx="8596668" cy="633470"/>
          </a:xfrm>
        </p:spPr>
        <p:txBody>
          <a:bodyPr>
            <a:normAutofit fontScale="90000"/>
          </a:bodyPr>
          <a:lstStyle/>
          <a:p>
            <a:r>
              <a:rPr lang="es-MX" dirty="0" smtClean="0">
                <a:solidFill>
                  <a:schemeClr val="accent1">
                    <a:lumMod val="60000"/>
                    <a:lumOff val="40000"/>
                  </a:schemeClr>
                </a:solidFill>
              </a:rPr>
              <a:t/>
            </a:r>
            <a:br>
              <a:rPr lang="es-MX" dirty="0" smtClean="0">
                <a:solidFill>
                  <a:schemeClr val="accent1">
                    <a:lumMod val="60000"/>
                    <a:lumOff val="40000"/>
                  </a:schemeClr>
                </a:solidFill>
              </a:rPr>
            </a:br>
            <a:r>
              <a:rPr lang="es-MX" dirty="0" smtClean="0">
                <a:solidFill>
                  <a:schemeClr val="accent1">
                    <a:lumMod val="60000"/>
                    <a:lumOff val="40000"/>
                  </a:schemeClr>
                </a:solidFill>
              </a:rPr>
              <a:t/>
            </a:r>
            <a:br>
              <a:rPr lang="es-MX" dirty="0" smtClean="0">
                <a:solidFill>
                  <a:schemeClr val="accent1">
                    <a:lumMod val="60000"/>
                    <a:lumOff val="40000"/>
                  </a:schemeClr>
                </a:solidFill>
              </a:rPr>
            </a:br>
            <a:r>
              <a:rPr lang="es-MX" dirty="0">
                <a:solidFill>
                  <a:schemeClr val="accent1">
                    <a:lumMod val="60000"/>
                    <a:lumOff val="40000"/>
                  </a:schemeClr>
                </a:solidFill>
              </a:rPr>
              <a:t/>
            </a:r>
            <a:br>
              <a:rPr lang="es-MX" dirty="0">
                <a:solidFill>
                  <a:schemeClr val="accent1">
                    <a:lumMod val="60000"/>
                    <a:lumOff val="40000"/>
                  </a:schemeClr>
                </a:solidFill>
              </a:rPr>
            </a:br>
            <a:r>
              <a:rPr lang="es-MX" sz="4000" dirty="0" smtClean="0">
                <a:solidFill>
                  <a:schemeClr val="accent1">
                    <a:lumMod val="60000"/>
                    <a:lumOff val="40000"/>
                  </a:schemeClr>
                </a:solidFill>
                <a:latin typeface="Cambria" panose="02040503050406030204" pitchFamily="18" charset="0"/>
              </a:rPr>
              <a:t>Acceso </a:t>
            </a:r>
            <a:r>
              <a:rPr lang="es-MX" sz="4000" dirty="0">
                <a:solidFill>
                  <a:schemeClr val="accent1">
                    <a:lumMod val="60000"/>
                    <a:lumOff val="40000"/>
                  </a:schemeClr>
                </a:solidFill>
                <a:latin typeface="Cambria" panose="02040503050406030204" pitchFamily="18" charset="0"/>
              </a:rPr>
              <a:t>al </a:t>
            </a:r>
            <a:r>
              <a:rPr lang="es-MX" sz="4000" dirty="0" smtClean="0">
                <a:solidFill>
                  <a:schemeClr val="accent1">
                    <a:lumMod val="60000"/>
                    <a:lumOff val="40000"/>
                  </a:schemeClr>
                </a:solidFill>
                <a:latin typeface="Cambria" panose="02040503050406030204" pitchFamily="18" charset="0"/>
              </a:rPr>
              <a:t>trabajo:</a:t>
            </a:r>
            <a:endParaRPr lang="es-EC" sz="4000" dirty="0">
              <a:solidFill>
                <a:schemeClr val="accent1">
                  <a:lumMod val="60000"/>
                  <a:lumOff val="40000"/>
                </a:schemeClr>
              </a:solidFill>
              <a:latin typeface="Cambria" panose="02040503050406030204" pitchFamily="18" charset="0"/>
            </a:endParaRPr>
          </a:p>
        </p:txBody>
      </p:sp>
      <p:sp>
        <p:nvSpPr>
          <p:cNvPr id="3" name="Marcador de contenido 2"/>
          <p:cNvSpPr>
            <a:spLocks noGrp="1"/>
          </p:cNvSpPr>
          <p:nvPr>
            <p:ph idx="1"/>
          </p:nvPr>
        </p:nvSpPr>
        <p:spPr>
          <a:xfrm>
            <a:off x="513567" y="1371600"/>
            <a:ext cx="8760435" cy="5175503"/>
          </a:xfrm>
        </p:spPr>
        <p:txBody>
          <a:bodyPr/>
          <a:lstStyle/>
          <a:p>
            <a:endParaRPr lang="es-MX" dirty="0" smtClean="0"/>
          </a:p>
          <a:p>
            <a:pPr algn="just">
              <a:buFont typeface="Wingdings" panose="05000000000000000000" pitchFamily="2" charset="2"/>
              <a:buChar char="Ø"/>
            </a:pPr>
            <a:r>
              <a:rPr lang="es-MX" b="1" dirty="0" smtClean="0">
                <a:solidFill>
                  <a:schemeClr val="bg1">
                    <a:lumMod val="50000"/>
                  </a:schemeClr>
                </a:solidFill>
                <a:latin typeface="Cambria" panose="02040503050406030204" pitchFamily="18" charset="0"/>
              </a:rPr>
              <a:t>Cargos administrativos:</a:t>
            </a:r>
            <a:r>
              <a:rPr lang="es-MX" dirty="0" smtClean="0">
                <a:solidFill>
                  <a:schemeClr val="bg1">
                    <a:lumMod val="50000"/>
                  </a:schemeClr>
                </a:solidFill>
                <a:latin typeface="Cambria" panose="02040503050406030204" pitchFamily="18" charset="0"/>
              </a:rPr>
              <a:t>  Se puede desarrollar teletrabajo.</a:t>
            </a:r>
          </a:p>
          <a:p>
            <a:pPr algn="just">
              <a:buFont typeface="Wingdings" panose="05000000000000000000" pitchFamily="2" charset="2"/>
              <a:buChar char="Ø"/>
            </a:pPr>
            <a:endParaRPr lang="es-MX" dirty="0">
              <a:solidFill>
                <a:schemeClr val="bg1">
                  <a:lumMod val="50000"/>
                </a:schemeClr>
              </a:solidFill>
              <a:latin typeface="Cambria" panose="02040503050406030204" pitchFamily="18" charset="0"/>
            </a:endParaRPr>
          </a:p>
          <a:p>
            <a:pPr algn="just">
              <a:buFont typeface="Wingdings" panose="05000000000000000000" pitchFamily="2" charset="2"/>
              <a:buChar char="Ø"/>
            </a:pPr>
            <a:r>
              <a:rPr lang="es-MX" b="1" dirty="0" smtClean="0">
                <a:solidFill>
                  <a:schemeClr val="bg1">
                    <a:lumMod val="50000"/>
                  </a:schemeClr>
                </a:solidFill>
                <a:latin typeface="Cambria" panose="02040503050406030204" pitchFamily="18" charset="0"/>
              </a:rPr>
              <a:t>Cargos </a:t>
            </a:r>
            <a:r>
              <a:rPr lang="es-MX" b="1" dirty="0">
                <a:solidFill>
                  <a:schemeClr val="bg1">
                    <a:lumMod val="50000"/>
                  </a:schemeClr>
                </a:solidFill>
                <a:latin typeface="Cambria" panose="02040503050406030204" pitchFamily="18" charset="0"/>
              </a:rPr>
              <a:t>administrativos con funciones </a:t>
            </a:r>
            <a:r>
              <a:rPr lang="es-MX" b="1" dirty="0" smtClean="0">
                <a:solidFill>
                  <a:schemeClr val="bg1">
                    <a:lumMod val="50000"/>
                  </a:schemeClr>
                </a:solidFill>
                <a:latin typeface="Cambria" panose="02040503050406030204" pitchFamily="18" charset="0"/>
              </a:rPr>
              <a:t>presenciales: </a:t>
            </a:r>
            <a:r>
              <a:rPr lang="es-MX" dirty="0" smtClean="0">
                <a:solidFill>
                  <a:schemeClr val="bg1">
                    <a:lumMod val="50000"/>
                  </a:schemeClr>
                </a:solidFill>
                <a:latin typeface="Cambria" panose="02040503050406030204" pitchFamily="18" charset="0"/>
              </a:rPr>
              <a:t>Horarios flexibles, trabajo </a:t>
            </a:r>
            <a:r>
              <a:rPr lang="es-MX" dirty="0">
                <a:solidFill>
                  <a:schemeClr val="bg1">
                    <a:lumMod val="50000"/>
                  </a:schemeClr>
                </a:solidFill>
                <a:latin typeface="Cambria" panose="02040503050406030204" pitchFamily="18" charset="0"/>
              </a:rPr>
              <a:t>por turnos en horarios no usuales, para disminuir la afluencia de trabajadores en un miso sitio</a:t>
            </a:r>
            <a:r>
              <a:rPr lang="es-MX" dirty="0" smtClean="0">
                <a:solidFill>
                  <a:schemeClr val="bg1">
                    <a:lumMod val="50000"/>
                  </a:schemeClr>
                </a:solidFill>
                <a:latin typeface="Cambria" panose="02040503050406030204" pitchFamily="18" charset="0"/>
              </a:rPr>
              <a:t>.</a:t>
            </a:r>
          </a:p>
          <a:p>
            <a:pPr algn="just">
              <a:buFont typeface="Wingdings" panose="05000000000000000000" pitchFamily="2" charset="2"/>
              <a:buChar char="Ø"/>
            </a:pPr>
            <a:endParaRPr lang="es-MX" dirty="0" smtClean="0">
              <a:solidFill>
                <a:schemeClr val="bg1">
                  <a:lumMod val="50000"/>
                </a:schemeClr>
              </a:solidFill>
              <a:latin typeface="Cambria" panose="02040503050406030204" pitchFamily="18" charset="0"/>
            </a:endParaRPr>
          </a:p>
          <a:p>
            <a:pPr algn="just">
              <a:buFont typeface="Wingdings" panose="05000000000000000000" pitchFamily="2" charset="2"/>
              <a:buChar char="Ø"/>
            </a:pPr>
            <a:r>
              <a:rPr lang="es-MX" b="1" dirty="0" smtClean="0">
                <a:solidFill>
                  <a:schemeClr val="bg1">
                    <a:lumMod val="50000"/>
                  </a:schemeClr>
                </a:solidFill>
                <a:latin typeface="Cambria" panose="02040503050406030204" pitchFamily="18" charset="0"/>
              </a:rPr>
              <a:t>Cargos </a:t>
            </a:r>
            <a:r>
              <a:rPr lang="es-MX" b="1" dirty="0">
                <a:solidFill>
                  <a:schemeClr val="bg1">
                    <a:lumMod val="50000"/>
                  </a:schemeClr>
                </a:solidFill>
                <a:latin typeface="Cambria" panose="02040503050406030204" pitchFamily="18" charset="0"/>
              </a:rPr>
              <a:t>operativos cuyas funciones son presenciales </a:t>
            </a:r>
            <a:r>
              <a:rPr lang="es-MX" b="1" dirty="0" smtClean="0">
                <a:solidFill>
                  <a:schemeClr val="bg1">
                    <a:lumMod val="50000"/>
                  </a:schemeClr>
                </a:solidFill>
                <a:latin typeface="Cambria" panose="02040503050406030204" pitchFamily="18" charset="0"/>
              </a:rPr>
              <a:t>obligatoriamente: </a:t>
            </a:r>
            <a:r>
              <a:rPr lang="es-MX" dirty="0" smtClean="0">
                <a:solidFill>
                  <a:schemeClr val="bg1">
                    <a:lumMod val="50000"/>
                  </a:schemeClr>
                </a:solidFill>
                <a:latin typeface="Cambria" panose="02040503050406030204" pitchFamily="18" charset="0"/>
              </a:rPr>
              <a:t>Trabajo </a:t>
            </a:r>
            <a:r>
              <a:rPr lang="es-MX" dirty="0">
                <a:solidFill>
                  <a:schemeClr val="bg1">
                    <a:lumMod val="50000"/>
                  </a:schemeClr>
                </a:solidFill>
                <a:latin typeface="Cambria" panose="02040503050406030204" pitchFamily="18" charset="0"/>
              </a:rPr>
              <a:t>por turnos en horarios no </a:t>
            </a:r>
            <a:r>
              <a:rPr lang="es-MX" dirty="0" smtClean="0">
                <a:solidFill>
                  <a:schemeClr val="bg1">
                    <a:lumMod val="50000"/>
                  </a:schemeClr>
                </a:solidFill>
                <a:latin typeface="Cambria" panose="02040503050406030204" pitchFamily="18" charset="0"/>
              </a:rPr>
              <a:t>usuales,  adopción </a:t>
            </a:r>
            <a:r>
              <a:rPr lang="es-MX" dirty="0">
                <a:solidFill>
                  <a:schemeClr val="bg1">
                    <a:lumMod val="50000"/>
                  </a:schemeClr>
                </a:solidFill>
                <a:latin typeface="Cambria" panose="02040503050406030204" pitchFamily="18" charset="0"/>
              </a:rPr>
              <a:t>de medidas de </a:t>
            </a:r>
            <a:r>
              <a:rPr lang="es-MX" dirty="0" smtClean="0">
                <a:solidFill>
                  <a:schemeClr val="bg1">
                    <a:lumMod val="50000"/>
                  </a:schemeClr>
                </a:solidFill>
                <a:latin typeface="Cambria" panose="02040503050406030204" pitchFamily="18" charset="0"/>
              </a:rPr>
              <a:t>protección, Identificar </a:t>
            </a:r>
            <a:r>
              <a:rPr lang="es-MX" dirty="0">
                <a:solidFill>
                  <a:schemeClr val="bg1">
                    <a:lumMod val="50000"/>
                  </a:schemeClr>
                </a:solidFill>
                <a:latin typeface="Cambria" panose="02040503050406030204" pitchFamily="18" charset="0"/>
              </a:rPr>
              <a:t>las Poblaciones de </a:t>
            </a:r>
            <a:r>
              <a:rPr lang="es-MX" dirty="0" smtClean="0">
                <a:solidFill>
                  <a:schemeClr val="bg1">
                    <a:lumMod val="50000"/>
                  </a:schemeClr>
                </a:solidFill>
                <a:latin typeface="Cambria" panose="02040503050406030204" pitchFamily="18" charset="0"/>
              </a:rPr>
              <a:t>.riesgos </a:t>
            </a:r>
            <a:r>
              <a:rPr lang="es-MX" dirty="0">
                <a:solidFill>
                  <a:schemeClr val="bg1">
                    <a:lumMod val="50000"/>
                  </a:schemeClr>
                </a:solidFill>
                <a:latin typeface="Cambria" panose="02040503050406030204" pitchFamily="18" charset="0"/>
              </a:rPr>
              <a:t>y aislarlas</a:t>
            </a:r>
            <a:endParaRPr lang="es-EC" dirty="0">
              <a:solidFill>
                <a:schemeClr val="bg1">
                  <a:lumMod val="50000"/>
                </a:schemeClr>
              </a:solidFill>
              <a:latin typeface="Cambria" panose="02040503050406030204" pitchFamily="18" charset="0"/>
            </a:endParaRPr>
          </a:p>
        </p:txBody>
      </p:sp>
      <p:pic>
        <p:nvPicPr>
          <p:cNvPr id="4" name="Picture 6" descr="C:\Users\gabrielaguillen\Documents\BigAnt\My Received Files\MARCA CIUD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9486269" y="3404040"/>
            <a:ext cx="2143125" cy="214312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97499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0708" y="152400"/>
            <a:ext cx="8804366" cy="6464300"/>
          </a:xfrm>
        </p:spPr>
        <p:txBody>
          <a:bodyPr>
            <a:normAutofit/>
          </a:bodyPr>
          <a:lstStyle/>
          <a:p>
            <a:pPr lvl="0"/>
            <a:endParaRPr lang="es-ES" b="1" dirty="0" smtClean="0">
              <a:solidFill>
                <a:schemeClr val="accent1">
                  <a:lumMod val="60000"/>
                  <a:lumOff val="40000"/>
                </a:schemeClr>
              </a:solidFill>
            </a:endParaRPr>
          </a:p>
          <a:p>
            <a:pPr lvl="0"/>
            <a:r>
              <a:rPr lang="es-ES" sz="2400" b="1" dirty="0" smtClean="0">
                <a:solidFill>
                  <a:schemeClr val="accent1">
                    <a:lumMod val="60000"/>
                    <a:lumOff val="40000"/>
                  </a:schemeClr>
                </a:solidFill>
                <a:latin typeface="Cambria" panose="02040503050406030204" pitchFamily="18" charset="0"/>
              </a:rPr>
              <a:t>MEDIDAS</a:t>
            </a:r>
            <a:endParaRPr lang="es-MX" sz="2400" b="1" dirty="0">
              <a:solidFill>
                <a:schemeClr val="accent1">
                  <a:lumMod val="60000"/>
                  <a:lumOff val="40000"/>
                </a:schemeClr>
              </a:solidFill>
              <a:latin typeface="Cambria" panose="02040503050406030204" pitchFamily="18" charset="0"/>
            </a:endParaRPr>
          </a:p>
          <a:p>
            <a:pPr marL="0" indent="0">
              <a:buNone/>
            </a:pPr>
            <a:r>
              <a:rPr lang="es-ES" sz="1800" b="1" dirty="0" smtClean="0">
                <a:solidFill>
                  <a:schemeClr val="accent1">
                    <a:lumMod val="60000"/>
                    <a:lumOff val="40000"/>
                  </a:schemeClr>
                </a:solidFill>
                <a:latin typeface="Cambria" panose="02040503050406030204" pitchFamily="18" charset="0"/>
              </a:rPr>
              <a:t>Trabajadores/as </a:t>
            </a:r>
            <a:r>
              <a:rPr lang="es-ES" sz="1800" b="1" dirty="0">
                <a:solidFill>
                  <a:schemeClr val="accent1">
                    <a:lumMod val="60000"/>
                    <a:lumOff val="40000"/>
                  </a:schemeClr>
                </a:solidFill>
                <a:latin typeface="Cambria" panose="02040503050406030204" pitchFamily="18" charset="0"/>
              </a:rPr>
              <a:t>que no deben asistir al lugar de </a:t>
            </a:r>
            <a:r>
              <a:rPr lang="es-ES" sz="1800" b="1" dirty="0" smtClean="0">
                <a:solidFill>
                  <a:schemeClr val="accent1">
                    <a:lumMod val="60000"/>
                    <a:lumOff val="40000"/>
                  </a:schemeClr>
                </a:solidFill>
                <a:latin typeface="Cambria" panose="02040503050406030204" pitchFamily="18" charset="0"/>
              </a:rPr>
              <a:t>trabajo: </a:t>
            </a:r>
            <a:endParaRPr lang="es-MX" sz="1800" dirty="0">
              <a:solidFill>
                <a:schemeClr val="accent1">
                  <a:lumMod val="60000"/>
                  <a:lumOff val="40000"/>
                </a:schemeClr>
              </a:solidFill>
              <a:latin typeface="Cambria" panose="02040503050406030204" pitchFamily="18" charset="0"/>
            </a:endParaRPr>
          </a:p>
          <a:p>
            <a:pPr lvl="0"/>
            <a:endParaRPr lang="es-ES" sz="1800" dirty="0" smtClean="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800" dirty="0" smtClean="0">
                <a:solidFill>
                  <a:schemeClr val="bg1">
                    <a:lumMod val="50000"/>
                  </a:schemeClr>
                </a:solidFill>
                <a:latin typeface="Cambria" panose="02040503050406030204" pitchFamily="18" charset="0"/>
              </a:rPr>
              <a:t>Personas </a:t>
            </a:r>
            <a:r>
              <a:rPr lang="es-ES" sz="1800" dirty="0">
                <a:solidFill>
                  <a:schemeClr val="bg1">
                    <a:lumMod val="50000"/>
                  </a:schemeClr>
                </a:solidFill>
                <a:latin typeface="Cambria" panose="02040503050406030204" pitchFamily="18" charset="0"/>
              </a:rPr>
              <a:t>que presenten sintomatología (tos, fiebre, dificultad al respirar, etc.) que pudiera estar asociada con COVID-19, hasta descartar la confirmación de un caso positivo.  </a:t>
            </a:r>
            <a:endParaRPr lang="es-MX" sz="18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endParaRPr lang="es-ES" sz="1800" dirty="0" smtClean="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800" dirty="0" smtClean="0">
                <a:solidFill>
                  <a:schemeClr val="bg1">
                    <a:lumMod val="50000"/>
                  </a:schemeClr>
                </a:solidFill>
                <a:latin typeface="Cambria" panose="02040503050406030204" pitchFamily="18" charset="0"/>
              </a:rPr>
              <a:t>Personas </a:t>
            </a:r>
            <a:r>
              <a:rPr lang="es-ES" sz="1800" dirty="0">
                <a:solidFill>
                  <a:schemeClr val="bg1">
                    <a:lumMod val="50000"/>
                  </a:schemeClr>
                </a:solidFill>
                <a:latin typeface="Cambria" panose="02040503050406030204" pitchFamily="18" charset="0"/>
              </a:rPr>
              <a:t>que han estado en contacto estrecho o compartido un espacio físico sin guardar la distancia interpersonal (2 metros) con un caso confirmado de COVID-19, incluso en ausencia de síntomas, por un período de al menos 14 días. Durante ese período, el empleador dará seguimiento por si aparecen signos de la enfermedad. </a:t>
            </a:r>
            <a:endParaRPr lang="es-MX" sz="1800" dirty="0">
              <a:solidFill>
                <a:schemeClr val="bg1">
                  <a:lumMod val="50000"/>
                </a:schemeClr>
              </a:solidFill>
              <a:latin typeface="Cambria" panose="02040503050406030204" pitchFamily="18" charset="0"/>
            </a:endParaRPr>
          </a:p>
          <a:p>
            <a:pPr algn="just">
              <a:buFont typeface="Wingdings" panose="05000000000000000000" pitchFamily="2" charset="2"/>
              <a:buChar char="Ø"/>
            </a:pPr>
            <a:endParaRPr lang="es-EC" sz="1800" dirty="0">
              <a:solidFill>
                <a:schemeClr val="bg1">
                  <a:lumMod val="50000"/>
                </a:schemeClr>
              </a:solidFill>
              <a:latin typeface="Cambria" panose="02040503050406030204" pitchFamily="18" charset="0"/>
            </a:endParaRPr>
          </a:p>
          <a:p>
            <a:pPr marL="0" indent="0" algn="just">
              <a:buNone/>
            </a:pPr>
            <a:endParaRPr lang="es-EC" dirty="0">
              <a:solidFill>
                <a:schemeClr val="bg1">
                  <a:lumMod val="50000"/>
                </a:schemeClr>
              </a:solidFill>
              <a:latin typeface="Book Antiqua" panose="02040602050305030304" pitchFamily="18" charset="0"/>
            </a:endParaRPr>
          </a:p>
          <a:p>
            <a:endParaRPr lang="es-EC" dirty="0"/>
          </a:p>
        </p:txBody>
      </p:sp>
      <p:pic>
        <p:nvPicPr>
          <p:cNvPr id="4" name="Picture 6" descr="C:\Users\gabrielaguillen\Documents\BigAnt\My Received Files\MARCA CIUD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547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005840" y="1004648"/>
            <a:ext cx="8752114" cy="5037378"/>
          </a:xfrm>
        </p:spPr>
        <p:txBody>
          <a:bodyPr>
            <a:normAutofit/>
          </a:bodyPr>
          <a:lstStyle/>
          <a:p>
            <a:pPr lvl="0" algn="just">
              <a:buFont typeface="Wingdings" panose="05000000000000000000" pitchFamily="2" charset="2"/>
              <a:buChar char="Ø"/>
            </a:pPr>
            <a:r>
              <a:rPr lang="es-ES" dirty="0" smtClean="0">
                <a:solidFill>
                  <a:schemeClr val="bg1">
                    <a:lumMod val="50000"/>
                  </a:schemeClr>
                </a:solidFill>
                <a:latin typeface="Cambria" panose="02040503050406030204" pitchFamily="18" charset="0"/>
              </a:rPr>
              <a:t>Personas que se encuentran dentro de los grupos de atención prioritaria y factores de riesgo; como personas con discapacidad, tercera edad, embarazadas o por padecer enfermedades catastróficas o afecciones médicas anteriores como, por ejemplo, hipertensión arterial, enfermedades cardiovasculares, diabetes, enfermedades pulmonares crónicas, cáncer o inmunodepresión, entre otras. </a:t>
            </a:r>
          </a:p>
          <a:p>
            <a:pPr lvl="0" algn="just">
              <a:buFont typeface="Wingdings" panose="05000000000000000000" pitchFamily="2" charset="2"/>
              <a:buChar char="Ø"/>
            </a:pPr>
            <a:r>
              <a:rPr lang="es-ES" dirty="0" smtClean="0">
                <a:solidFill>
                  <a:schemeClr val="bg1">
                    <a:lumMod val="50000"/>
                  </a:schemeClr>
                </a:solidFill>
                <a:latin typeface="Cambria" panose="02040503050406030204" pitchFamily="18" charset="0"/>
              </a:rPr>
              <a:t>Los </a:t>
            </a:r>
            <a:r>
              <a:rPr lang="es-ES" dirty="0">
                <a:solidFill>
                  <a:schemeClr val="bg1">
                    <a:lumMod val="50000"/>
                  </a:schemeClr>
                </a:solidFill>
                <a:latin typeface="Cambria" panose="02040503050406030204" pitchFamily="18" charset="0"/>
              </a:rPr>
              <a:t>adultos mayores a partir de los 60 años de edad, se encuentran en riesgo de contagio de COVID-19; por lo tanto, todas las personas mayores de 60 años que presenten algún factor de riesgo de los mencionados en el literal que antecede, posterior a la evaluación médica y bajo criterio médico, recibirán el dictamen de si pueden acudir a trabajar de forma presencial. Así mismo, los trabajadores que pertenecen a los grupos de atención prioritaria y cuya condición no represente probabilidad de contagio de COVID-19, de acuerdo con una evaluación previa médica, podrán contar con autorización para realizar jornada presencial de trabajo.</a:t>
            </a:r>
            <a:endParaRPr lang="es-MX" dirty="0">
              <a:solidFill>
                <a:schemeClr val="bg1">
                  <a:lumMod val="50000"/>
                </a:schemeClr>
              </a:solidFill>
              <a:latin typeface="Cambria" panose="02040503050406030204" pitchFamily="18" charset="0"/>
            </a:endParaRPr>
          </a:p>
          <a:p>
            <a:endParaRPr lang="es-MX" dirty="0"/>
          </a:p>
        </p:txBody>
      </p:sp>
      <p:pic>
        <p:nvPicPr>
          <p:cNvPr id="4" name="Picture 6" descr="C:\Users\gabrielaguillen\Documents\BigAnt\My Received Files\MARCA CIUD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6" t="5222"/>
          <a:stretch/>
        </p:blipFill>
        <p:spPr bwMode="auto">
          <a:xfrm>
            <a:off x="9942861" y="514410"/>
            <a:ext cx="1474899" cy="49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030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3724" y="355600"/>
            <a:ext cx="9060419" cy="6291385"/>
          </a:xfrm>
        </p:spPr>
        <p:txBody>
          <a:bodyPr>
            <a:normAutofit/>
          </a:bodyPr>
          <a:lstStyle/>
          <a:p>
            <a:pPr marL="0" indent="0">
              <a:buNone/>
            </a:pPr>
            <a:r>
              <a:rPr lang="es-ES" b="1" dirty="0" smtClean="0"/>
              <a:t> </a:t>
            </a:r>
          </a:p>
          <a:p>
            <a:pPr marL="0" indent="0">
              <a:buNone/>
            </a:pPr>
            <a:endParaRPr lang="es-ES" sz="2400" b="1" dirty="0">
              <a:solidFill>
                <a:schemeClr val="accent1">
                  <a:lumMod val="60000"/>
                  <a:lumOff val="40000"/>
                </a:schemeClr>
              </a:solidFill>
              <a:latin typeface="Cambria" panose="02040503050406030204" pitchFamily="18" charset="0"/>
            </a:endParaRPr>
          </a:p>
          <a:p>
            <a:pPr marL="0" indent="0">
              <a:buNone/>
            </a:pPr>
            <a:r>
              <a:rPr lang="es-ES" sz="2400" b="1" dirty="0" smtClean="0">
                <a:solidFill>
                  <a:schemeClr val="accent1">
                    <a:lumMod val="60000"/>
                    <a:lumOff val="40000"/>
                  </a:schemeClr>
                </a:solidFill>
                <a:latin typeface="Cambria" panose="02040503050406030204" pitchFamily="18" charset="0"/>
              </a:rPr>
              <a:t>Desplazamientos </a:t>
            </a:r>
            <a:r>
              <a:rPr lang="es-ES" sz="2400" b="1" dirty="0">
                <a:solidFill>
                  <a:schemeClr val="accent1">
                    <a:lumMod val="60000"/>
                    <a:lumOff val="40000"/>
                  </a:schemeClr>
                </a:solidFill>
                <a:latin typeface="Cambria" panose="02040503050406030204" pitchFamily="18" charset="0"/>
              </a:rPr>
              <a:t>al lugar de trabajo y retorno a su hogar</a:t>
            </a:r>
            <a:endParaRPr lang="es-MX" sz="2400" b="1" dirty="0">
              <a:solidFill>
                <a:schemeClr val="accent1">
                  <a:lumMod val="60000"/>
                  <a:lumOff val="40000"/>
                </a:schemeClr>
              </a:solidFill>
              <a:latin typeface="Cambria" panose="02040503050406030204" pitchFamily="18" charset="0"/>
            </a:endParaRPr>
          </a:p>
          <a:p>
            <a:pPr marL="0" lvl="0" indent="0" algn="just">
              <a:buNone/>
            </a:pPr>
            <a:endParaRPr lang="es-ES" dirty="0"/>
          </a:p>
          <a:p>
            <a:pPr marL="0" lvl="0" indent="0" algn="just">
              <a:buNone/>
            </a:pPr>
            <a:r>
              <a:rPr lang="es-ES" dirty="0" smtClean="0">
                <a:solidFill>
                  <a:schemeClr val="bg1">
                    <a:lumMod val="50000"/>
                  </a:schemeClr>
                </a:solidFill>
                <a:latin typeface="Cambria" panose="02040503050406030204" pitchFamily="18" charset="0"/>
              </a:rPr>
              <a:t>En </a:t>
            </a:r>
            <a:r>
              <a:rPr lang="es-ES" dirty="0">
                <a:solidFill>
                  <a:schemeClr val="bg1">
                    <a:lumMod val="50000"/>
                  </a:schemeClr>
                </a:solidFill>
                <a:latin typeface="Cambria" panose="02040503050406030204" pitchFamily="18" charset="0"/>
              </a:rPr>
              <a:t>los desplazamientos realizados por medio de transporte público, bus de la empresa u otro medio de transporte (taxi), se deberá guardar la distancia interpersonal con las otras personas; además, del uso de mascarilla. </a:t>
            </a:r>
            <a:endParaRPr lang="es-MX" dirty="0">
              <a:solidFill>
                <a:schemeClr val="bg1">
                  <a:lumMod val="50000"/>
                </a:schemeClr>
              </a:solidFill>
              <a:latin typeface="Cambria" panose="02040503050406030204" pitchFamily="18" charset="0"/>
            </a:endParaRPr>
          </a:p>
          <a:p>
            <a:pPr marL="0" lvl="0" indent="0" algn="just">
              <a:buNone/>
            </a:pPr>
            <a:r>
              <a:rPr lang="es-ES" dirty="0">
                <a:solidFill>
                  <a:schemeClr val="bg1">
                    <a:lumMod val="50000"/>
                  </a:schemeClr>
                </a:solidFill>
                <a:latin typeface="Cambria" panose="02040503050406030204" pitchFamily="18" charset="0"/>
              </a:rPr>
              <a:t>Si se traslada a su lugar de trabajo a pie, en bicicleta, moto o scooter, es obligatorio que lleve mascarilla. Guarde la distancia interpersonal cuando vaya caminando por la calle. </a:t>
            </a:r>
            <a:endParaRPr lang="es-MX" dirty="0">
              <a:solidFill>
                <a:schemeClr val="bg1">
                  <a:lumMod val="50000"/>
                </a:schemeClr>
              </a:solidFill>
              <a:latin typeface="Cambria" panose="02040503050406030204" pitchFamily="18" charset="0"/>
            </a:endParaRPr>
          </a:p>
          <a:p>
            <a:pPr marL="0" lvl="0" indent="0" algn="just">
              <a:buNone/>
            </a:pPr>
            <a:r>
              <a:rPr lang="es-ES" dirty="0">
                <a:solidFill>
                  <a:schemeClr val="bg1">
                    <a:lumMod val="50000"/>
                  </a:schemeClr>
                </a:solidFill>
                <a:latin typeface="Cambria" panose="02040503050406030204" pitchFamily="18" charset="0"/>
              </a:rPr>
              <a:t>Siempre que pueda, es preferible en esta situación el transporte individual. </a:t>
            </a:r>
            <a:endParaRPr lang="es-MX" dirty="0">
              <a:solidFill>
                <a:schemeClr val="bg1">
                  <a:lumMod val="50000"/>
                </a:schemeClr>
              </a:solidFill>
              <a:latin typeface="Cambria" panose="02040503050406030204" pitchFamily="18" charset="0"/>
            </a:endParaRPr>
          </a:p>
          <a:p>
            <a:pPr marL="0" lvl="0" indent="0" algn="just">
              <a:buNone/>
            </a:pPr>
            <a:r>
              <a:rPr lang="es-ES" dirty="0">
                <a:solidFill>
                  <a:schemeClr val="bg1">
                    <a:lumMod val="50000"/>
                  </a:schemeClr>
                </a:solidFill>
                <a:latin typeface="Cambria" panose="02040503050406030204" pitchFamily="18" charset="0"/>
              </a:rPr>
              <a:t>Limpieza y desinfección de manos antes y después de hacer uso de los medios de transporte.  </a:t>
            </a:r>
            <a:endParaRPr lang="es-ES" dirty="0" smtClean="0">
              <a:solidFill>
                <a:schemeClr val="bg1">
                  <a:lumMod val="50000"/>
                </a:schemeClr>
              </a:solidFill>
              <a:latin typeface="Cambria" panose="02040503050406030204" pitchFamily="18" charset="0"/>
            </a:endParaRPr>
          </a:p>
          <a:p>
            <a:pPr marL="0" lvl="0" indent="0" algn="just">
              <a:buNone/>
            </a:pPr>
            <a:endParaRPr lang="es-MX" dirty="0"/>
          </a:p>
          <a:p>
            <a:pPr marL="0" indent="0" algn="just">
              <a:buNone/>
            </a:pPr>
            <a:endParaRPr lang="es-EC" sz="1900" dirty="0">
              <a:solidFill>
                <a:srgbClr val="00B050"/>
              </a:solidFill>
              <a:latin typeface="Cambria" panose="02040503050406030204" pitchFamily="18" charset="0"/>
            </a:endParaRPr>
          </a:p>
        </p:txBody>
      </p:sp>
      <p:pic>
        <p:nvPicPr>
          <p:cNvPr id="4" name="Picture 6" descr="C:\Users\gabrielaguillen\Documents\BigAnt\My Received Files\MARCA CIUD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9831201" y="4611518"/>
            <a:ext cx="2223250" cy="1579001"/>
          </a:xfrm>
          <a:prstGeom prst="rect">
            <a:avLst/>
          </a:prstGeom>
        </p:spPr>
      </p:pic>
    </p:spTree>
    <p:extLst>
      <p:ext uri="{BB962C8B-B14F-4D97-AF65-F5344CB8AC3E}">
        <p14:creationId xmlns:p14="http://schemas.microsoft.com/office/powerpoint/2010/main" val="366516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18642" y="154235"/>
            <a:ext cx="9313188" cy="6235547"/>
          </a:xfrm>
        </p:spPr>
        <p:txBody>
          <a:bodyPr>
            <a:noAutofit/>
          </a:bodyPr>
          <a:lstStyle/>
          <a:p>
            <a:endParaRPr lang="es-ES" sz="1000" b="1" dirty="0" smtClean="0">
              <a:latin typeface="Cambria" panose="02040503050406030204" pitchFamily="18" charset="0"/>
            </a:endParaRPr>
          </a:p>
          <a:p>
            <a:r>
              <a:rPr lang="es-ES" sz="1000" b="1" dirty="0" smtClean="0">
                <a:latin typeface="Cambria" panose="02040503050406030204" pitchFamily="18" charset="0"/>
              </a:rPr>
              <a:t> </a:t>
            </a:r>
            <a:r>
              <a:rPr lang="es-ES" sz="1600" b="1" dirty="0">
                <a:solidFill>
                  <a:schemeClr val="accent1">
                    <a:lumMod val="60000"/>
                    <a:lumOff val="40000"/>
                  </a:schemeClr>
                </a:solidFill>
                <a:latin typeface="Cambria" panose="02040503050406030204" pitchFamily="18" charset="0"/>
              </a:rPr>
              <a:t>Seguridades en el lugar del </a:t>
            </a:r>
            <a:r>
              <a:rPr lang="es-ES" sz="1600" b="1" dirty="0" smtClean="0">
                <a:solidFill>
                  <a:schemeClr val="accent1">
                    <a:lumMod val="60000"/>
                    <a:lumOff val="40000"/>
                  </a:schemeClr>
                </a:solidFill>
                <a:latin typeface="Cambria" panose="02040503050406030204" pitchFamily="18" charset="0"/>
              </a:rPr>
              <a:t>trabajo</a:t>
            </a:r>
            <a:r>
              <a:rPr lang="es-ES" sz="1600" dirty="0" smtClean="0">
                <a:solidFill>
                  <a:schemeClr val="accent1">
                    <a:lumMod val="60000"/>
                    <a:lumOff val="40000"/>
                  </a:schemeClr>
                </a:solidFill>
                <a:latin typeface="Cambria" panose="02040503050406030204" pitchFamily="18" charset="0"/>
              </a:rPr>
              <a:t> </a:t>
            </a:r>
            <a:endParaRPr lang="es-MX" sz="1600" dirty="0">
              <a:solidFill>
                <a:schemeClr val="accent1">
                  <a:lumMod val="60000"/>
                  <a:lumOff val="40000"/>
                </a:schemeClr>
              </a:solidFill>
              <a:latin typeface="Cambria" panose="02040503050406030204" pitchFamily="18" charset="0"/>
            </a:endParaRPr>
          </a:p>
          <a:p>
            <a:pPr lvl="0" algn="just">
              <a:buFont typeface="Wingdings" panose="05000000000000000000" pitchFamily="2" charset="2"/>
              <a:buChar char="Ø"/>
            </a:pPr>
            <a:r>
              <a:rPr lang="es-ES" sz="1400" dirty="0" smtClean="0">
                <a:solidFill>
                  <a:schemeClr val="bg1">
                    <a:lumMod val="50000"/>
                  </a:schemeClr>
                </a:solidFill>
                <a:latin typeface="Cambria" panose="02040503050406030204" pitchFamily="18" charset="0"/>
              </a:rPr>
              <a:t>El </a:t>
            </a:r>
            <a:r>
              <a:rPr lang="es-ES" sz="1400" dirty="0">
                <a:solidFill>
                  <a:schemeClr val="bg1">
                    <a:lumMod val="50000"/>
                  </a:schemeClr>
                </a:solidFill>
                <a:latin typeface="Cambria" panose="02040503050406030204" pitchFamily="18" charset="0"/>
              </a:rPr>
              <a:t>Técnico de Seguridad y Salud Ocupacional dará a conocer a los trabajadores las normas de bioseguridad.  </a:t>
            </a:r>
            <a:endParaRPr lang="es-MX" sz="14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400" dirty="0">
                <a:solidFill>
                  <a:schemeClr val="bg1">
                    <a:lumMod val="50000"/>
                  </a:schemeClr>
                </a:solidFill>
                <a:latin typeface="Cambria" panose="02040503050406030204" pitchFamily="18" charset="0"/>
              </a:rPr>
              <a:t>Registrar durante el ingreso información de la salud de los trabajadores, y la toma de temperatura. </a:t>
            </a:r>
            <a:endParaRPr lang="es-MX" sz="14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400" dirty="0">
                <a:solidFill>
                  <a:schemeClr val="bg1">
                    <a:lumMod val="50000"/>
                  </a:schemeClr>
                </a:solidFill>
                <a:latin typeface="Cambria" panose="02040503050406030204" pitchFamily="18" charset="0"/>
              </a:rPr>
              <a:t>Los trabajadores deberán realizar un adecuado lavado de manos con jabón líquido y desinfección, al ingreso a su lugar trabajo y luego de tener contacto con superficies y áreas comunes. </a:t>
            </a:r>
            <a:endParaRPr lang="es-MX" sz="14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400" dirty="0">
                <a:solidFill>
                  <a:schemeClr val="bg1">
                    <a:lumMod val="50000"/>
                  </a:schemeClr>
                </a:solidFill>
                <a:latin typeface="Cambria" panose="02040503050406030204" pitchFamily="18" charset="0"/>
              </a:rPr>
              <a:t>Es imprescindible usar mascarilla durante la jornada laboral (se excluye el respirador N95 ya que están contempladas para uso de personal sanitario). </a:t>
            </a:r>
            <a:endParaRPr lang="es-MX" sz="14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400" dirty="0">
                <a:solidFill>
                  <a:schemeClr val="bg1">
                    <a:lumMod val="50000"/>
                  </a:schemeClr>
                </a:solidFill>
                <a:latin typeface="Cambria" panose="02040503050406030204" pitchFamily="18" charset="0"/>
              </a:rPr>
              <a:t>Los trabajadores deberán mantener la distancia interpersonal de al menos 2 metros, tanto en la entrada y salida del lugar de trabajo como durante la permanencia en el mismo. </a:t>
            </a:r>
            <a:endParaRPr lang="es-MX" sz="14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400" dirty="0">
                <a:solidFill>
                  <a:schemeClr val="bg1">
                    <a:lumMod val="50000"/>
                  </a:schemeClr>
                </a:solidFill>
                <a:latin typeface="Cambria" panose="02040503050406030204" pitchFamily="18" charset="0"/>
              </a:rPr>
              <a:t>Se deberán cerrar las áreas comunes no imprescindibles y en aquellas necesarias se establecerán procedimientos adecuados para mantener el distanciamiento social.  </a:t>
            </a:r>
            <a:endParaRPr lang="es-MX" sz="14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400" dirty="0">
                <a:solidFill>
                  <a:schemeClr val="bg1">
                    <a:lumMod val="50000"/>
                  </a:schemeClr>
                </a:solidFill>
                <a:latin typeface="Cambria" panose="02040503050406030204" pitchFamily="18" charset="0"/>
              </a:rPr>
              <a:t>Se debe organizar la entrada al trabajo de forma escalonada para evitar aglomeraciones en la entrada a los lugares de trabajo.</a:t>
            </a:r>
            <a:endParaRPr lang="es-MX" sz="14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400" dirty="0">
                <a:solidFill>
                  <a:schemeClr val="bg1">
                    <a:lumMod val="50000"/>
                  </a:schemeClr>
                </a:solidFill>
                <a:latin typeface="Cambria" panose="02040503050406030204" pitchFamily="18" charset="0"/>
              </a:rPr>
              <a:t>Si el espacio de trabajo no permite mantener la distancia interpersonal en los turnos ordinarios, se debe contemplar la posibilidad de redistribuir las tareas, modificar horarios de trabajo y/o hacerlas por teletrabajo, de acuerdo a las directrices emitidas por la Unidad Administradora de Talento Humano.  </a:t>
            </a:r>
            <a:endParaRPr lang="es-MX" sz="14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400" dirty="0">
                <a:solidFill>
                  <a:schemeClr val="bg1">
                    <a:lumMod val="50000"/>
                  </a:schemeClr>
                </a:solidFill>
                <a:latin typeface="Cambria" panose="02040503050406030204" pitchFamily="18" charset="0"/>
              </a:rPr>
              <a:t>Se recomienda facilitar el teletrabajo y las reuniones por teléfono o videoconferencia, especialmente si el lugar de trabajo no cuenta con espacios donde los trabajadores puedan respetar la distancia interpersonal, las reuniones presenciales se realizarán en el auditorio municipal. </a:t>
            </a:r>
            <a:endParaRPr lang="es-MX" sz="14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400" dirty="0">
                <a:solidFill>
                  <a:schemeClr val="bg1">
                    <a:lumMod val="50000"/>
                  </a:schemeClr>
                </a:solidFill>
                <a:latin typeface="Cambria" panose="02040503050406030204" pitchFamily="18" charset="0"/>
              </a:rPr>
              <a:t>Se recomienda evitar desplazamientos de trabajo que no sean esenciales y que puedan solventarse mediante llamada o videoconferencia. </a:t>
            </a:r>
            <a:endParaRPr lang="es-MX" sz="1400" dirty="0">
              <a:solidFill>
                <a:schemeClr val="bg1">
                  <a:lumMod val="50000"/>
                </a:schemeClr>
              </a:solidFill>
              <a:latin typeface="Cambria" panose="02040503050406030204" pitchFamily="18" charset="0"/>
            </a:endParaRPr>
          </a:p>
          <a:p>
            <a:pPr algn="just">
              <a:buFont typeface="Wingdings" panose="05000000000000000000" pitchFamily="2" charset="2"/>
              <a:buChar char="Ø"/>
            </a:pPr>
            <a:endParaRPr lang="es-EC" sz="1400" dirty="0" smtClean="0">
              <a:latin typeface="Cambria" panose="02040503050406030204" pitchFamily="18" charset="0"/>
            </a:endParaRPr>
          </a:p>
          <a:p>
            <a:pPr algn="just">
              <a:buFont typeface="Wingdings" panose="05000000000000000000" pitchFamily="2" charset="2"/>
              <a:buChar char="Ø"/>
            </a:pPr>
            <a:endParaRPr lang="es-EC" sz="1000" dirty="0">
              <a:latin typeface="Cambria" panose="02040503050406030204" pitchFamily="18" charset="0"/>
            </a:endParaRPr>
          </a:p>
        </p:txBody>
      </p:sp>
      <p:pic>
        <p:nvPicPr>
          <p:cNvPr id="4" name="Imagen 3" descr="http://3.bp.blogspot.com/-4iu53AF_mzw/TaWs6B3_WWI/AAAAAAAAAAM/TLJ5hjD-Bdg/s1600/vibracion_3.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04691" y="2039092"/>
            <a:ext cx="2030506" cy="1762171"/>
          </a:xfrm>
          <a:prstGeom prst="rect">
            <a:avLst/>
          </a:prstGeom>
          <a:noFill/>
          <a:ln>
            <a:noFill/>
          </a:ln>
          <a:effectLst>
            <a:outerShdw blurRad="50800" dist="50800" dir="5400000" algn="ctr" rotWithShape="0">
              <a:schemeClr val="bg1">
                <a:lumMod val="85000"/>
              </a:schemeClr>
            </a:outerShdw>
            <a:reflection blurRad="6350" stA="50000" endA="300" endPos="55000" dir="5400000" sy="-100000" algn="bl" rotWithShape="0"/>
          </a:effectLst>
        </p:spPr>
      </p:pic>
      <p:pic>
        <p:nvPicPr>
          <p:cNvPr id="5" name="Picture 6" descr="C:\Users\gabrielaguillen\Documents\BigAnt\My Received Files\MARCA CIUDA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5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6607" y="197346"/>
            <a:ext cx="8747393" cy="5355312"/>
          </a:xfrm>
          <a:prstGeom prst="rect">
            <a:avLst/>
          </a:prstGeom>
        </p:spPr>
        <p:txBody>
          <a:bodyPr wrap="square">
            <a:spAutoFit/>
          </a:bodyPr>
          <a:lstStyle/>
          <a:p>
            <a:pPr marL="285750" lvl="0" indent="-285750" algn="just">
              <a:buFont typeface="Wingdings" panose="05000000000000000000" pitchFamily="2" charset="2"/>
              <a:buChar char="Ø"/>
            </a:pPr>
            <a:endParaRPr lang="es-ES" dirty="0" smtClean="0">
              <a:latin typeface="Cambria" panose="02040503050406030204" pitchFamily="18" charset="0"/>
            </a:endParaRPr>
          </a:p>
          <a:p>
            <a:pPr marL="285750" lvl="0" indent="-285750" algn="just">
              <a:buFont typeface="Wingdings" panose="05000000000000000000" pitchFamily="2" charset="2"/>
              <a:buChar char="Ø"/>
            </a:pPr>
            <a:endParaRPr lang="es-ES" dirty="0">
              <a:latin typeface="Cambria" panose="02040503050406030204" pitchFamily="18" charset="0"/>
            </a:endParaRPr>
          </a:p>
          <a:p>
            <a:pPr marL="285750" lvl="0" indent="-285750" algn="just">
              <a:buFont typeface="Wingdings" panose="05000000000000000000" pitchFamily="2" charset="2"/>
              <a:buChar char="Ø"/>
            </a:pPr>
            <a:r>
              <a:rPr lang="es-ES" dirty="0" smtClean="0">
                <a:solidFill>
                  <a:schemeClr val="bg1">
                    <a:lumMod val="50000"/>
                  </a:schemeClr>
                </a:solidFill>
                <a:latin typeface="Cambria" panose="02040503050406030204" pitchFamily="18" charset="0"/>
              </a:rPr>
              <a:t>Se recomienda evitar desplazamientos de trabajo que no sean esenciales y que puedan solventarse mediante llamada o videoconferencia. </a:t>
            </a:r>
            <a:endParaRPr lang="es-MX" dirty="0" smtClean="0">
              <a:solidFill>
                <a:schemeClr val="bg1">
                  <a:lumMod val="50000"/>
                </a:schemeClr>
              </a:solidFill>
              <a:latin typeface="Cambria" panose="02040503050406030204" pitchFamily="18" charset="0"/>
            </a:endParaRPr>
          </a:p>
          <a:p>
            <a:pPr marL="285750" lvl="0" indent="-285750" algn="just">
              <a:buFont typeface="Wingdings" panose="05000000000000000000" pitchFamily="2" charset="2"/>
              <a:buChar char="Ø"/>
            </a:pPr>
            <a:r>
              <a:rPr lang="es-ES" dirty="0" smtClean="0">
                <a:solidFill>
                  <a:schemeClr val="bg1">
                    <a:lumMod val="50000"/>
                  </a:schemeClr>
                </a:solidFill>
                <a:latin typeface="Cambria" panose="02040503050406030204" pitchFamily="18" charset="0"/>
              </a:rPr>
              <a:t>Se </a:t>
            </a:r>
            <a:r>
              <a:rPr lang="es-ES" dirty="0">
                <a:solidFill>
                  <a:schemeClr val="bg1">
                    <a:lumMod val="50000"/>
                  </a:schemeClr>
                </a:solidFill>
                <a:latin typeface="Cambria" panose="02040503050406030204" pitchFamily="18" charset="0"/>
              </a:rPr>
              <a:t>recomienda restringir el uso compartido del equipo de trabajo personal, como accesorios personales, teclados, laptops, mouse, entre otros. </a:t>
            </a:r>
            <a:endParaRPr lang="es-MX" dirty="0">
              <a:solidFill>
                <a:schemeClr val="bg1">
                  <a:lumMod val="50000"/>
                </a:schemeClr>
              </a:solidFill>
              <a:latin typeface="Cambria" panose="02040503050406030204" pitchFamily="18" charset="0"/>
            </a:endParaRPr>
          </a:p>
          <a:p>
            <a:pPr lvl="0" algn="just"/>
            <a:r>
              <a:rPr lang="es-ES" b="1" dirty="0" smtClean="0">
                <a:solidFill>
                  <a:schemeClr val="accent1">
                    <a:lumMod val="60000"/>
                    <a:lumOff val="40000"/>
                  </a:schemeClr>
                </a:solidFill>
                <a:latin typeface="Cambria" panose="02040503050406030204" pitchFamily="18" charset="0"/>
              </a:rPr>
              <a:t>Las direcciones y unidades con atención al público tomarán en cuenta las consideraciones: </a:t>
            </a:r>
            <a:endParaRPr lang="es-MX" b="1" dirty="0" smtClean="0">
              <a:solidFill>
                <a:schemeClr val="accent1">
                  <a:lumMod val="60000"/>
                  <a:lumOff val="40000"/>
                </a:schemeClr>
              </a:solidFill>
              <a:latin typeface="Cambria" panose="02040503050406030204" pitchFamily="18" charset="0"/>
            </a:endParaRPr>
          </a:p>
          <a:p>
            <a:pPr marL="285750" indent="-285750" algn="just">
              <a:buFont typeface="Wingdings" panose="05000000000000000000" pitchFamily="2" charset="2"/>
              <a:buChar char="Ø"/>
            </a:pPr>
            <a:r>
              <a:rPr lang="es-ES" dirty="0" smtClean="0">
                <a:solidFill>
                  <a:schemeClr val="bg1">
                    <a:lumMod val="50000"/>
                  </a:schemeClr>
                </a:solidFill>
                <a:latin typeface="Cambria" panose="02040503050406030204" pitchFamily="18" charset="0"/>
              </a:rPr>
              <a:t>El </a:t>
            </a:r>
            <a:r>
              <a:rPr lang="es-ES" dirty="0">
                <a:solidFill>
                  <a:schemeClr val="bg1">
                    <a:lumMod val="50000"/>
                  </a:schemeClr>
                </a:solidFill>
                <a:latin typeface="Cambria" panose="02040503050406030204" pitchFamily="18" charset="0"/>
              </a:rPr>
              <a:t>aforo máximo deberá permitir cumplir con el requisito de distancia interpersonal mínimo 2 metros de distancia. </a:t>
            </a:r>
            <a:endParaRPr lang="es-MX" dirty="0">
              <a:solidFill>
                <a:schemeClr val="bg1">
                  <a:lumMod val="50000"/>
                </a:schemeClr>
              </a:solidFill>
              <a:latin typeface="Cambria" panose="02040503050406030204" pitchFamily="18" charset="0"/>
            </a:endParaRPr>
          </a:p>
          <a:p>
            <a:pPr marL="285750" indent="-285750" algn="just">
              <a:buFont typeface="Wingdings" panose="05000000000000000000" pitchFamily="2" charset="2"/>
              <a:buChar char="Ø"/>
            </a:pPr>
            <a:r>
              <a:rPr lang="es-ES" dirty="0">
                <a:solidFill>
                  <a:schemeClr val="bg1">
                    <a:lumMod val="50000"/>
                  </a:schemeClr>
                </a:solidFill>
                <a:latin typeface="Cambria" panose="02040503050406030204" pitchFamily="18" charset="0"/>
              </a:rPr>
              <a:t>En actividades relacionadas a la atención de usuarios/clientes (Recaudación) debe realizarse a través de barreras que pueden ser de vidrio de construcción o pantallas de plástico. </a:t>
            </a:r>
            <a:endParaRPr lang="es-MX" dirty="0">
              <a:solidFill>
                <a:schemeClr val="bg1">
                  <a:lumMod val="50000"/>
                </a:schemeClr>
              </a:solidFill>
              <a:latin typeface="Cambria" panose="02040503050406030204" pitchFamily="18" charset="0"/>
            </a:endParaRPr>
          </a:p>
          <a:p>
            <a:pPr marL="285750" indent="-285750" algn="just">
              <a:buFont typeface="Wingdings" panose="05000000000000000000" pitchFamily="2" charset="2"/>
              <a:buChar char="Ø"/>
            </a:pPr>
            <a:r>
              <a:rPr lang="es-ES" dirty="0" smtClean="0">
                <a:solidFill>
                  <a:schemeClr val="bg1">
                    <a:lumMod val="50000"/>
                  </a:schemeClr>
                </a:solidFill>
                <a:latin typeface="Cambria" panose="02040503050406030204" pitchFamily="18" charset="0"/>
              </a:rPr>
              <a:t>Se </a:t>
            </a:r>
            <a:r>
              <a:rPr lang="es-ES" dirty="0">
                <a:solidFill>
                  <a:schemeClr val="bg1">
                    <a:lumMod val="50000"/>
                  </a:schemeClr>
                </a:solidFill>
                <a:latin typeface="Cambria" panose="02040503050406030204" pitchFamily="18" charset="0"/>
              </a:rPr>
              <a:t>debe vigilar el cumplimiento estricto del distanciamiento social de forma permanente, habilitando mecanismos de control de acceso en las entradas. </a:t>
            </a:r>
            <a:endParaRPr lang="es-MX" dirty="0">
              <a:solidFill>
                <a:schemeClr val="bg1">
                  <a:lumMod val="50000"/>
                </a:schemeClr>
              </a:solidFill>
              <a:latin typeface="Cambria" panose="02040503050406030204" pitchFamily="18" charset="0"/>
            </a:endParaRPr>
          </a:p>
          <a:p>
            <a:pPr marL="285750" indent="-285750" algn="just">
              <a:buFont typeface="Wingdings" panose="05000000000000000000" pitchFamily="2" charset="2"/>
              <a:buChar char="Ø"/>
            </a:pPr>
            <a:r>
              <a:rPr lang="es-ES" dirty="0">
                <a:solidFill>
                  <a:schemeClr val="bg1">
                    <a:lumMod val="50000"/>
                  </a:schemeClr>
                </a:solidFill>
                <a:latin typeface="Cambria" panose="02040503050406030204" pitchFamily="18" charset="0"/>
              </a:rPr>
              <a:t>Todo público, incluido el que espera, debe guardar la distancia interpersonal.    </a:t>
            </a:r>
            <a:endParaRPr lang="es-MX" dirty="0">
              <a:solidFill>
                <a:schemeClr val="bg1">
                  <a:lumMod val="50000"/>
                </a:schemeClr>
              </a:solidFill>
              <a:latin typeface="Cambria" panose="02040503050406030204" pitchFamily="18" charset="0"/>
            </a:endParaRPr>
          </a:p>
          <a:p>
            <a:pPr marL="285750" indent="-285750" algn="just">
              <a:buFont typeface="Wingdings" panose="05000000000000000000" pitchFamily="2" charset="2"/>
              <a:buChar char="Ø"/>
            </a:pPr>
            <a:r>
              <a:rPr lang="es-ES" dirty="0" smtClean="0">
                <a:solidFill>
                  <a:schemeClr val="bg1">
                    <a:lumMod val="50000"/>
                  </a:schemeClr>
                </a:solidFill>
                <a:latin typeface="Cambria" panose="02040503050406030204" pitchFamily="18" charset="0"/>
              </a:rPr>
              <a:t>Los </a:t>
            </a:r>
            <a:r>
              <a:rPr lang="es-ES" dirty="0">
                <a:solidFill>
                  <a:schemeClr val="bg1">
                    <a:lumMod val="50000"/>
                  </a:schemeClr>
                </a:solidFill>
                <a:latin typeface="Cambria" panose="02040503050406030204" pitchFamily="18" charset="0"/>
              </a:rPr>
              <a:t>equipos de protección individual se determinarán en torno al riesgo de cada actividad. </a:t>
            </a:r>
            <a:endParaRPr lang="es-MX" dirty="0">
              <a:solidFill>
                <a:schemeClr val="bg1">
                  <a:lumMod val="50000"/>
                </a:schemeClr>
              </a:solidFill>
              <a:latin typeface="Cambria" panose="02040503050406030204" pitchFamily="18" charset="0"/>
            </a:endParaRPr>
          </a:p>
          <a:p>
            <a:pPr marL="285750" indent="-285750" algn="just">
              <a:buFont typeface="Wingdings" panose="05000000000000000000" pitchFamily="2" charset="2"/>
              <a:buChar char="Ø"/>
            </a:pPr>
            <a:r>
              <a:rPr lang="es-ES" dirty="0" smtClean="0">
                <a:solidFill>
                  <a:schemeClr val="bg1">
                    <a:lumMod val="50000"/>
                  </a:schemeClr>
                </a:solidFill>
                <a:latin typeface="Cambria" panose="02040503050406030204" pitchFamily="18" charset="0"/>
              </a:rPr>
              <a:t>limpiar </a:t>
            </a:r>
            <a:r>
              <a:rPr lang="es-ES" dirty="0">
                <a:solidFill>
                  <a:schemeClr val="bg1">
                    <a:lumMod val="50000"/>
                  </a:schemeClr>
                </a:solidFill>
                <a:latin typeface="Cambria" panose="02040503050406030204" pitchFamily="18" charset="0"/>
              </a:rPr>
              <a:t>y desinfectar el lugar de </a:t>
            </a:r>
            <a:r>
              <a:rPr lang="es-ES" dirty="0" smtClean="0">
                <a:solidFill>
                  <a:schemeClr val="bg1">
                    <a:lumMod val="50000"/>
                  </a:schemeClr>
                </a:solidFill>
                <a:latin typeface="Cambria" panose="02040503050406030204" pitchFamily="18" charset="0"/>
              </a:rPr>
              <a:t>trabajo</a:t>
            </a:r>
            <a:r>
              <a:rPr lang="es-ES" dirty="0">
                <a:solidFill>
                  <a:schemeClr val="bg1">
                    <a:lumMod val="50000"/>
                  </a:schemeClr>
                </a:solidFill>
                <a:latin typeface="Cambria" panose="02040503050406030204" pitchFamily="18" charset="0"/>
              </a:rPr>
              <a:t>.</a:t>
            </a:r>
            <a:endParaRPr lang="es-MX" dirty="0">
              <a:solidFill>
                <a:schemeClr val="bg1">
                  <a:lumMod val="50000"/>
                </a:schemeClr>
              </a:solidFill>
            </a:endParaRPr>
          </a:p>
        </p:txBody>
      </p:sp>
      <p:pic>
        <p:nvPicPr>
          <p:cNvPr id="3" name="Picture 6" descr="C:\Users\gabrielaguillen\Documents\BigAnt\My Received Files\MARCA CIUD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9529590" y="2281505"/>
            <a:ext cx="2227804" cy="1600200"/>
          </a:xfrm>
          <a:prstGeom prst="rect">
            <a:avLst/>
          </a:prstGeom>
        </p:spPr>
      </p:pic>
    </p:spTree>
    <p:extLst>
      <p:ext uri="{BB962C8B-B14F-4D97-AF65-F5344CB8AC3E}">
        <p14:creationId xmlns:p14="http://schemas.microsoft.com/office/powerpoint/2010/main" val="160584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historia de la seguridad industr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8322" y="3104605"/>
            <a:ext cx="2460015" cy="1685245"/>
          </a:xfrm>
          <a:prstGeom prst="rect">
            <a:avLst/>
          </a:prstGeom>
          <a:noFill/>
          <a:effectLst>
            <a:outerShdw blurRad="50800" dist="50800" dir="5400000" algn="ctr" rotWithShape="0">
              <a:schemeClr val="bg1">
                <a:lumMod val="85000"/>
              </a:scheme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pPr algn="ctr"/>
            <a:r>
              <a:rPr lang="es-EC" dirty="0" smtClean="0">
                <a:solidFill>
                  <a:schemeClr val="accent1">
                    <a:lumMod val="60000"/>
                    <a:lumOff val="40000"/>
                  </a:schemeClr>
                </a:solidFill>
                <a:latin typeface="Cambria" panose="02040503050406030204" pitchFamily="18" charset="0"/>
              </a:rPr>
              <a:t>¿</a:t>
            </a:r>
            <a:r>
              <a:rPr lang="es-EC" sz="2800" b="1" dirty="0" smtClean="0">
                <a:solidFill>
                  <a:schemeClr val="accent1">
                    <a:lumMod val="60000"/>
                    <a:lumOff val="40000"/>
                  </a:schemeClr>
                </a:solidFill>
                <a:latin typeface="Cambria" panose="02040503050406030204" pitchFamily="18" charset="0"/>
              </a:rPr>
              <a:t>QUÉ ES SEGURIDAD Y SALUD EN EL TRABAJO?</a:t>
            </a:r>
            <a:endParaRPr lang="es-EC" sz="2800" b="1" dirty="0">
              <a:solidFill>
                <a:schemeClr val="accent1">
                  <a:lumMod val="60000"/>
                  <a:lumOff val="40000"/>
                </a:schemeClr>
              </a:solidFill>
              <a:latin typeface="Cambria" panose="02040503050406030204" pitchFamily="18" charset="0"/>
            </a:endParaRPr>
          </a:p>
        </p:txBody>
      </p:sp>
      <p:sp>
        <p:nvSpPr>
          <p:cNvPr id="3" name="Marcador de contenido 2"/>
          <p:cNvSpPr>
            <a:spLocks noGrp="1"/>
          </p:cNvSpPr>
          <p:nvPr>
            <p:ph idx="1"/>
          </p:nvPr>
        </p:nvSpPr>
        <p:spPr>
          <a:xfrm>
            <a:off x="677334" y="1930401"/>
            <a:ext cx="8596668" cy="4602922"/>
          </a:xfrm>
        </p:spPr>
        <p:txBody>
          <a:bodyPr>
            <a:normAutofit fontScale="92500" lnSpcReduction="10000"/>
          </a:bodyPr>
          <a:lstStyle/>
          <a:p>
            <a:pPr marL="0" indent="0" algn="just">
              <a:buNone/>
            </a:pPr>
            <a:r>
              <a:rPr lang="es-MX" sz="1900" dirty="0" smtClean="0">
                <a:solidFill>
                  <a:schemeClr val="bg1">
                    <a:lumMod val="50000"/>
                  </a:schemeClr>
                </a:solidFill>
                <a:latin typeface="Cambria" panose="02040503050406030204" pitchFamily="18" charset="0"/>
              </a:rPr>
              <a:t>La </a:t>
            </a:r>
            <a:r>
              <a:rPr lang="es-MX" sz="1900" dirty="0">
                <a:solidFill>
                  <a:schemeClr val="bg1">
                    <a:lumMod val="50000"/>
                  </a:schemeClr>
                </a:solidFill>
                <a:latin typeface="Cambria" panose="02040503050406030204" pitchFamily="18" charset="0"/>
              </a:rPr>
              <a:t>seguridad en el trabajo es la disciplina encuadrada en la prevención de riesgos laborales cuyo objetivo es la aplicación de medidas y el desarrollo de las actividades necesarias para la prevención de riesgos derivados del trabajo. Se trata de un conjunto de técnicas y procedimientos que tienen como resultado eliminar o disminuir el riesgo de que se produzcan accidentes.</a:t>
            </a:r>
          </a:p>
          <a:p>
            <a:pPr marL="0" indent="0" algn="just">
              <a:buNone/>
            </a:pPr>
            <a:r>
              <a:rPr lang="es-MX" sz="1900" dirty="0" smtClean="0">
                <a:solidFill>
                  <a:schemeClr val="bg1">
                    <a:lumMod val="50000"/>
                  </a:schemeClr>
                </a:solidFill>
                <a:latin typeface="Cambria" panose="02040503050406030204" pitchFamily="18" charset="0"/>
              </a:rPr>
              <a:t>El </a:t>
            </a:r>
            <a:r>
              <a:rPr lang="es-MX" sz="1900" dirty="0" err="1" smtClean="0">
                <a:solidFill>
                  <a:schemeClr val="bg1">
                    <a:lumMod val="50000"/>
                  </a:schemeClr>
                </a:solidFill>
                <a:latin typeface="Cambria" panose="02040503050406030204" pitchFamily="18" charset="0"/>
              </a:rPr>
              <a:t>Gad</a:t>
            </a:r>
            <a:r>
              <a:rPr lang="es-MX" sz="1900" dirty="0" smtClean="0">
                <a:solidFill>
                  <a:schemeClr val="bg1">
                    <a:lumMod val="50000"/>
                  </a:schemeClr>
                </a:solidFill>
                <a:latin typeface="Cambria" panose="02040503050406030204" pitchFamily="18" charset="0"/>
              </a:rPr>
              <a:t> Municipal </a:t>
            </a:r>
            <a:r>
              <a:rPr lang="es-MX" sz="1900" dirty="0">
                <a:solidFill>
                  <a:schemeClr val="bg1">
                    <a:lumMod val="50000"/>
                  </a:schemeClr>
                </a:solidFill>
                <a:latin typeface="Cambria" panose="02040503050406030204" pitchFamily="18" charset="0"/>
              </a:rPr>
              <a:t>es un lugar de trabajo que debe </a:t>
            </a:r>
            <a:r>
              <a:rPr lang="es-MX" sz="1900" dirty="0" smtClean="0">
                <a:solidFill>
                  <a:schemeClr val="bg1">
                    <a:lumMod val="50000"/>
                  </a:schemeClr>
                </a:solidFill>
                <a:latin typeface="Cambria" panose="02040503050406030204" pitchFamily="18" charset="0"/>
              </a:rPr>
              <a:t>guardar normas </a:t>
            </a:r>
            <a:r>
              <a:rPr lang="es-MX" sz="1900" dirty="0">
                <a:solidFill>
                  <a:schemeClr val="bg1">
                    <a:lumMod val="50000"/>
                  </a:schemeClr>
                </a:solidFill>
                <a:latin typeface="Cambria" panose="02040503050406030204" pitchFamily="18" charset="0"/>
              </a:rPr>
              <a:t>y tener unas condiciones óptimas para que los empleados puedan desarrollar su actividad laboral de la mejor forma posible y con la mayor seguridad.</a:t>
            </a:r>
          </a:p>
          <a:p>
            <a:pPr marL="0" indent="0" algn="just">
              <a:buNone/>
            </a:pPr>
            <a:r>
              <a:rPr lang="es-MX" sz="1900" dirty="0" smtClean="0">
                <a:solidFill>
                  <a:schemeClr val="bg1">
                    <a:lumMod val="50000"/>
                  </a:schemeClr>
                </a:solidFill>
                <a:latin typeface="Cambria" panose="02040503050406030204" pitchFamily="18" charset="0"/>
              </a:rPr>
              <a:t>La </a:t>
            </a:r>
            <a:r>
              <a:rPr lang="es-MX" sz="1900" dirty="0">
                <a:solidFill>
                  <a:schemeClr val="bg1">
                    <a:lumMod val="50000"/>
                  </a:schemeClr>
                </a:solidFill>
                <a:latin typeface="Cambria" panose="02040503050406030204" pitchFamily="18" charset="0"/>
              </a:rPr>
              <a:t>seguridad laboral implica que no existan riesgos que perjudiquen la salud de los </a:t>
            </a:r>
            <a:r>
              <a:rPr lang="es-MX" sz="1900" dirty="0" smtClean="0">
                <a:solidFill>
                  <a:schemeClr val="bg1">
                    <a:lumMod val="50000"/>
                  </a:schemeClr>
                </a:solidFill>
                <a:latin typeface="Cambria" panose="02040503050406030204" pitchFamily="18" charset="0"/>
              </a:rPr>
              <a:t>empleados. </a:t>
            </a:r>
            <a:r>
              <a:rPr lang="es-MX" sz="1900" dirty="0">
                <a:solidFill>
                  <a:schemeClr val="bg1">
                    <a:lumMod val="50000"/>
                  </a:schemeClr>
                </a:solidFill>
                <a:latin typeface="Cambria" panose="02040503050406030204" pitchFamily="18" charset="0"/>
              </a:rPr>
              <a:t>Para ello los técnicos o especialistas en prevención de riesgos laborales deben identificar, evaluar y controlar los peligros o riesgos asociados a la actividad laboral y fomentar las actividades formativas y medidas destinadas a prevenir y evitar estos riesgos.</a:t>
            </a:r>
          </a:p>
          <a:p>
            <a:pPr marL="0" indent="0" algn="just">
              <a:buNone/>
            </a:pPr>
            <a:r>
              <a:rPr lang="es-MX" sz="1900" dirty="0">
                <a:solidFill>
                  <a:schemeClr val="bg1">
                    <a:lumMod val="50000"/>
                  </a:schemeClr>
                </a:solidFill>
                <a:latin typeface="Cambria" panose="02040503050406030204" pitchFamily="18" charset="0"/>
              </a:rPr>
              <a:t>El conseguir que los empleados de una organización tengan las mejores condiciones en seguridad </a:t>
            </a:r>
            <a:r>
              <a:rPr lang="es-MX" sz="1900" dirty="0" smtClean="0">
                <a:solidFill>
                  <a:schemeClr val="bg1">
                    <a:lumMod val="50000"/>
                  </a:schemeClr>
                </a:solidFill>
                <a:latin typeface="Cambria" panose="02040503050406030204" pitchFamily="18" charset="0"/>
              </a:rPr>
              <a:t>laboral. </a:t>
            </a:r>
            <a:r>
              <a:rPr lang="es-MX" sz="1900" dirty="0">
                <a:solidFill>
                  <a:schemeClr val="bg1">
                    <a:lumMod val="50000"/>
                  </a:schemeClr>
                </a:solidFill>
                <a:latin typeface="Cambria" panose="02040503050406030204" pitchFamily="18" charset="0"/>
              </a:rPr>
              <a:t>Es obligación </a:t>
            </a:r>
            <a:r>
              <a:rPr lang="es-MX" sz="1900" dirty="0" smtClean="0">
                <a:solidFill>
                  <a:schemeClr val="bg1">
                    <a:lumMod val="50000"/>
                  </a:schemeClr>
                </a:solidFill>
                <a:latin typeface="Cambria" panose="02040503050406030204" pitchFamily="18" charset="0"/>
              </a:rPr>
              <a:t>del Técnico Encargado informar </a:t>
            </a:r>
            <a:r>
              <a:rPr lang="es-MX" sz="1900" dirty="0">
                <a:solidFill>
                  <a:schemeClr val="bg1">
                    <a:lumMod val="50000"/>
                  </a:schemeClr>
                </a:solidFill>
                <a:latin typeface="Cambria" panose="02040503050406030204" pitchFamily="18" charset="0"/>
              </a:rPr>
              <a:t>y formar a sus </a:t>
            </a:r>
            <a:r>
              <a:rPr lang="es-MX" sz="1900" dirty="0" smtClean="0">
                <a:solidFill>
                  <a:schemeClr val="bg1">
                    <a:lumMod val="50000"/>
                  </a:schemeClr>
                </a:solidFill>
                <a:latin typeface="Cambria" panose="02040503050406030204" pitchFamily="18" charset="0"/>
              </a:rPr>
              <a:t>empleados del </a:t>
            </a:r>
            <a:r>
              <a:rPr lang="es-MX" sz="1900" dirty="0">
                <a:solidFill>
                  <a:schemeClr val="bg1">
                    <a:lumMod val="50000"/>
                  </a:schemeClr>
                </a:solidFill>
                <a:latin typeface="Cambria" panose="02040503050406030204" pitchFamily="18" charset="0"/>
              </a:rPr>
              <a:t>alcance de los riesgos derivados de su trabajo, así como poner los medios para evitarlos.</a:t>
            </a:r>
          </a:p>
          <a:p>
            <a:pPr marL="0" indent="0">
              <a:buNone/>
            </a:pPr>
            <a:endParaRPr lang="es-EC" dirty="0" smtClean="0">
              <a:latin typeface="Cambria" panose="02040503050406030204" pitchFamily="18" charset="0"/>
            </a:endParaRPr>
          </a:p>
        </p:txBody>
      </p:sp>
      <p:pic>
        <p:nvPicPr>
          <p:cNvPr id="5" name="Picture 6" descr="C:\Users\gabrielaguillen\Documents\BigAnt\My Received Files\MARCA CIUDA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306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4858" y="291084"/>
            <a:ext cx="9011750" cy="6339840"/>
          </a:xfrm>
        </p:spPr>
        <p:txBody>
          <a:bodyPr>
            <a:normAutofit/>
          </a:bodyPr>
          <a:lstStyle/>
          <a:p>
            <a:pPr marL="0" indent="0">
              <a:buNone/>
            </a:pPr>
            <a:r>
              <a:rPr lang="es-ES" sz="2400" b="1" dirty="0" smtClean="0">
                <a:solidFill>
                  <a:schemeClr val="accent1">
                    <a:lumMod val="60000"/>
                    <a:lumOff val="40000"/>
                  </a:schemeClr>
                </a:solidFill>
                <a:latin typeface="Cambria" panose="02040503050406030204" pitchFamily="18" charset="0"/>
              </a:rPr>
              <a:t>Medidas organizativas </a:t>
            </a:r>
            <a:endParaRPr lang="es-MX" sz="2400" dirty="0"/>
          </a:p>
          <a:p>
            <a:pPr lvl="0" algn="just">
              <a:buFont typeface="Wingdings" panose="05000000000000000000" pitchFamily="2" charset="2"/>
              <a:buChar char="Ø"/>
            </a:pPr>
            <a:r>
              <a:rPr lang="es-ES" sz="1600" dirty="0">
                <a:solidFill>
                  <a:schemeClr val="bg1">
                    <a:lumMod val="50000"/>
                  </a:schemeClr>
                </a:solidFill>
                <a:latin typeface="Cambria" panose="02040503050406030204" pitchFamily="18" charset="0"/>
              </a:rPr>
              <a:t>Se informará al personal de forma fehaciente, actualizada y habitual las recomendaciones sanitarias que deben seguir de forma individual. </a:t>
            </a:r>
            <a:endParaRPr lang="es-MX" sz="16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600" dirty="0">
                <a:solidFill>
                  <a:schemeClr val="bg1">
                    <a:lumMod val="50000"/>
                  </a:schemeClr>
                </a:solidFill>
                <a:latin typeface="Cambria" panose="02040503050406030204" pitchFamily="18" charset="0"/>
              </a:rPr>
              <a:t>Se considerará los horarios de atención establecidos por el COE Nacional.  </a:t>
            </a:r>
            <a:endParaRPr lang="es-MX" sz="16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600" dirty="0">
                <a:solidFill>
                  <a:schemeClr val="bg1">
                    <a:lumMod val="50000"/>
                  </a:schemeClr>
                </a:solidFill>
                <a:latin typeface="Cambria" panose="02040503050406030204" pitchFamily="18" charset="0"/>
              </a:rPr>
              <a:t>Se seguirá los lineamientos y disposiciones emitidas por el Ministerio de Trabajo. </a:t>
            </a:r>
            <a:endParaRPr lang="es-MX" sz="16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600" dirty="0">
                <a:solidFill>
                  <a:schemeClr val="bg1">
                    <a:lumMod val="50000"/>
                  </a:schemeClr>
                </a:solidFill>
                <a:latin typeface="Cambria" panose="02040503050406030204" pitchFamily="18" charset="0"/>
              </a:rPr>
              <a:t>Se proveerá al personal de productos de higiene (jabón líquido y alcohol antiséptico al 69-70%).</a:t>
            </a:r>
            <a:endParaRPr lang="es-MX" sz="16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600" dirty="0">
                <a:solidFill>
                  <a:schemeClr val="bg1">
                    <a:lumMod val="50000"/>
                  </a:schemeClr>
                </a:solidFill>
                <a:latin typeface="Cambria" panose="02040503050406030204" pitchFamily="18" charset="0"/>
              </a:rPr>
              <a:t>Se efectuarán tareas de limpieza y desinfección, previo el ingreso de los clientes y trabajadores; así como durante el tiempo de descanso del personal del lugar de trabajo, desinfección del área de trabajo constantemente. </a:t>
            </a:r>
            <a:endParaRPr lang="es-MX" sz="16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600" dirty="0">
                <a:solidFill>
                  <a:schemeClr val="bg1">
                    <a:lumMod val="50000"/>
                  </a:schemeClr>
                </a:solidFill>
                <a:latin typeface="Cambria" panose="02040503050406030204" pitchFamily="18" charset="0"/>
              </a:rPr>
              <a:t>Se reportará inmediatamente a la UATH sobre sospechas de casos positivos de COVID-19 para seguir el mecanismo interno para prevenir la propagación de COVID-19. </a:t>
            </a:r>
            <a:endParaRPr lang="es-MX" sz="16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600" dirty="0">
                <a:solidFill>
                  <a:schemeClr val="bg1">
                    <a:lumMod val="50000"/>
                  </a:schemeClr>
                </a:solidFill>
                <a:latin typeface="Cambria" panose="02040503050406030204" pitchFamily="18" charset="0"/>
              </a:rPr>
              <a:t>Se realizará la gestión para disponer de pruebas diagnósticas para activar el protocolo en caso de sintomatología de los empleados. </a:t>
            </a:r>
            <a:endParaRPr lang="es-MX" sz="16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600" dirty="0">
                <a:solidFill>
                  <a:schemeClr val="bg1">
                    <a:lumMod val="50000"/>
                  </a:schemeClr>
                </a:solidFill>
                <a:latin typeface="Cambria" panose="02040503050406030204" pitchFamily="18" charset="0"/>
              </a:rPr>
              <a:t>Se registrará la información de los chequeos permanentes a los </a:t>
            </a:r>
            <a:r>
              <a:rPr lang="es-ES" sz="1600" dirty="0" smtClean="0">
                <a:solidFill>
                  <a:schemeClr val="bg1">
                    <a:lumMod val="50000"/>
                  </a:schemeClr>
                </a:solidFill>
                <a:latin typeface="Cambria" panose="02040503050406030204" pitchFamily="18" charset="0"/>
              </a:rPr>
              <a:t>trabajadores.</a:t>
            </a:r>
            <a:endParaRPr lang="es-MX" sz="1600" dirty="0" smtClean="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600" dirty="0" smtClean="0">
                <a:solidFill>
                  <a:schemeClr val="bg1">
                    <a:lumMod val="50000"/>
                  </a:schemeClr>
                </a:solidFill>
                <a:latin typeface="Cambria" panose="02040503050406030204" pitchFamily="18" charset="0"/>
              </a:rPr>
              <a:t>Se hará el seguimiento de los casos con resultados positivos, implementando los protocolos sanitarios vigentes en articulación con el establecimiento de salud más cercano.  </a:t>
            </a:r>
            <a:endParaRPr lang="es-MX" sz="1600" dirty="0" smtClean="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600" dirty="0" smtClean="0">
                <a:solidFill>
                  <a:schemeClr val="bg1">
                    <a:lumMod val="50000"/>
                  </a:schemeClr>
                </a:solidFill>
                <a:latin typeface="Cambria" panose="02040503050406030204" pitchFamily="18" charset="0"/>
              </a:rPr>
              <a:t>Se </a:t>
            </a:r>
            <a:r>
              <a:rPr lang="es-ES" sz="1600" dirty="0">
                <a:solidFill>
                  <a:schemeClr val="bg1">
                    <a:lumMod val="50000"/>
                  </a:schemeClr>
                </a:solidFill>
                <a:latin typeface="Cambria" panose="02040503050406030204" pitchFamily="18" charset="0"/>
              </a:rPr>
              <a:t>activará el Comité de Seguridad e Higiene del Trabajo. </a:t>
            </a:r>
            <a:endParaRPr lang="es-MX" sz="1600" dirty="0">
              <a:solidFill>
                <a:schemeClr val="bg1">
                  <a:lumMod val="50000"/>
                </a:schemeClr>
              </a:solidFill>
              <a:latin typeface="Cambria" panose="02040503050406030204" pitchFamily="18" charset="0"/>
            </a:endParaRPr>
          </a:p>
          <a:p>
            <a:pPr marL="0" indent="0" algn="ctr">
              <a:buNone/>
            </a:pPr>
            <a:endParaRPr lang="es-EC" dirty="0">
              <a:solidFill>
                <a:schemeClr val="bg1">
                  <a:lumMod val="50000"/>
                </a:schemeClr>
              </a:solidFill>
              <a:latin typeface="Cambria" panose="02040503050406030204" pitchFamily="18" charset="0"/>
            </a:endParaRPr>
          </a:p>
        </p:txBody>
      </p:sp>
      <p:pic>
        <p:nvPicPr>
          <p:cNvPr id="2052" name="Picture 4" descr="http://www.transportesolimpus.com.pe/wp-content/uploads/2012/10/alquiler-maquinaria-pesa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3818" y="3009846"/>
            <a:ext cx="2007368" cy="11602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reviews.123rf.com/images/franckito/franckito1211/franckito121100411/16391993-Representaci-n-3D-de-un-avi-n-que-volaba-una-camioneta-un-cami-n-y-un-barco-de-carga-Foto-de-archiv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434" b="8323"/>
          <a:stretch/>
        </p:blipFill>
        <p:spPr bwMode="auto">
          <a:xfrm>
            <a:off x="9813818" y="4876800"/>
            <a:ext cx="2077022" cy="12754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gabrielaguillen\Documents\BigAnt\My Received Files\MARCA CIUDA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979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63296"/>
            <a:ext cx="8905578" cy="6208774"/>
          </a:xfrm>
        </p:spPr>
        <p:txBody>
          <a:bodyPr>
            <a:normAutofit fontScale="62500" lnSpcReduction="20000"/>
          </a:bodyPr>
          <a:lstStyle/>
          <a:p>
            <a:pPr marL="0" indent="0">
              <a:buNone/>
            </a:pPr>
            <a:r>
              <a:rPr lang="es-ES" sz="3800" b="1" dirty="0" smtClean="0">
                <a:solidFill>
                  <a:schemeClr val="accent1">
                    <a:lumMod val="60000"/>
                    <a:lumOff val="40000"/>
                  </a:schemeClr>
                </a:solidFill>
                <a:latin typeface="Cambria" panose="02040503050406030204" pitchFamily="18" charset="0"/>
              </a:rPr>
              <a:t> </a:t>
            </a:r>
            <a:r>
              <a:rPr lang="es-ES" sz="3800" b="1" dirty="0">
                <a:solidFill>
                  <a:schemeClr val="accent1">
                    <a:lumMod val="60000"/>
                    <a:lumOff val="40000"/>
                  </a:schemeClr>
                </a:solidFill>
                <a:latin typeface="Cambria" panose="02040503050406030204" pitchFamily="18" charset="0"/>
              </a:rPr>
              <a:t>Recomendaciones a los trabajadores: </a:t>
            </a:r>
            <a:r>
              <a:rPr lang="es-ES" sz="3800" dirty="0">
                <a:solidFill>
                  <a:schemeClr val="accent1">
                    <a:lumMod val="60000"/>
                    <a:lumOff val="40000"/>
                  </a:schemeClr>
                </a:solidFill>
                <a:latin typeface="Cambria" panose="02040503050406030204" pitchFamily="18" charset="0"/>
              </a:rPr>
              <a:t> </a:t>
            </a:r>
            <a:endParaRPr lang="es-MX" sz="3800" dirty="0">
              <a:solidFill>
                <a:schemeClr val="accent1">
                  <a:lumMod val="60000"/>
                  <a:lumOff val="40000"/>
                </a:schemeClr>
              </a:solidFill>
              <a:latin typeface="Cambria" panose="02040503050406030204" pitchFamily="18" charset="0"/>
            </a:endParaRPr>
          </a:p>
          <a:p>
            <a:r>
              <a:rPr lang="es-ES" b="1" dirty="0">
                <a:solidFill>
                  <a:schemeClr val="bg1">
                    <a:lumMod val="50000"/>
                  </a:schemeClr>
                </a:solidFill>
                <a:latin typeface="Cambria" panose="02040503050406030204" pitchFamily="18" charset="0"/>
              </a:rPr>
              <a:t>El personal del GADMCG deberá:  </a:t>
            </a:r>
            <a:endParaRPr lang="es-MX" b="1"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900" dirty="0">
                <a:solidFill>
                  <a:schemeClr val="bg1">
                    <a:lumMod val="50000"/>
                  </a:schemeClr>
                </a:solidFill>
                <a:latin typeface="Cambria" panose="02040503050406030204" pitchFamily="18" charset="0"/>
              </a:rPr>
              <a:t>Cumplir con todas las medidas de prevención que indique el empleador. </a:t>
            </a:r>
            <a:endParaRPr lang="es-MX" sz="19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900" dirty="0">
                <a:solidFill>
                  <a:schemeClr val="bg1">
                    <a:lumMod val="50000"/>
                  </a:schemeClr>
                </a:solidFill>
                <a:latin typeface="Cambria" panose="02040503050406030204" pitchFamily="18" charset="0"/>
              </a:rPr>
              <a:t>Mantener la distancia interpersonal (al menos 2 metros). </a:t>
            </a:r>
            <a:endParaRPr lang="es-MX" sz="19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900" dirty="0">
                <a:solidFill>
                  <a:schemeClr val="bg1">
                    <a:lumMod val="50000"/>
                  </a:schemeClr>
                </a:solidFill>
                <a:latin typeface="Cambria" panose="02040503050406030204" pitchFamily="18" charset="0"/>
              </a:rPr>
              <a:t>Evitar el saludo con contacto físico, incluido el dar la mano o beso. </a:t>
            </a:r>
            <a:endParaRPr lang="es-MX" sz="19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900" dirty="0">
                <a:solidFill>
                  <a:schemeClr val="bg1">
                    <a:lumMod val="50000"/>
                  </a:schemeClr>
                </a:solidFill>
                <a:latin typeface="Cambria" panose="02040503050406030204" pitchFamily="18" charset="0"/>
              </a:rPr>
              <a:t>Evitar utilizar equipos y dispositivos tecnológicos de otros trabajadores; en caso de que sea necesario, desinfecte antes y después de usarlos, y lávese las manos con jabón líquido inmediatamente después de haberlos usado. </a:t>
            </a:r>
            <a:endParaRPr lang="es-MX" sz="19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900" dirty="0">
                <a:solidFill>
                  <a:schemeClr val="bg1">
                    <a:lumMod val="50000"/>
                  </a:schemeClr>
                </a:solidFill>
                <a:latin typeface="Cambria" panose="02040503050406030204" pitchFamily="18" charset="0"/>
              </a:rPr>
              <a:t>No se debe compartir o reusar equipos de protección personal de otros trabajadores. </a:t>
            </a:r>
            <a:endParaRPr lang="es-MX" sz="19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900" dirty="0">
                <a:solidFill>
                  <a:schemeClr val="bg1">
                    <a:lumMod val="50000"/>
                  </a:schemeClr>
                </a:solidFill>
                <a:latin typeface="Cambria" panose="02040503050406030204" pitchFamily="18" charset="0"/>
              </a:rPr>
              <a:t>Lavarse frecuentemente las manos con agua y jabón líquido (durante 40 a 60 segundos), luego aplicarse alcohol al 69% que cuente con Registro Sanitario. Es especialmente importante lavarse después de toser o estornudar o después de tocar superficies potencialmente contaminadas. </a:t>
            </a:r>
            <a:endParaRPr lang="es-MX" sz="19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900" dirty="0">
                <a:solidFill>
                  <a:schemeClr val="bg1">
                    <a:lumMod val="50000"/>
                  </a:schemeClr>
                </a:solidFill>
                <a:latin typeface="Cambria" panose="02040503050406030204" pitchFamily="18" charset="0"/>
              </a:rPr>
              <a:t>Cúbrase la nariz y la boca con un pañuelo desechable al toser y estornudar, y deséchalo a continuación a un cubo de basura que cuente con tapa. Si no dispone de pañuelos emplee la parte interna del codo sin quitarse la mascarilla para no contaminar las manos. </a:t>
            </a:r>
            <a:endParaRPr lang="es-MX" sz="19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900" dirty="0">
                <a:solidFill>
                  <a:schemeClr val="bg1">
                    <a:lumMod val="50000"/>
                  </a:schemeClr>
                </a:solidFill>
                <a:latin typeface="Cambria" panose="02040503050406030204" pitchFamily="18" charset="0"/>
              </a:rPr>
              <a:t>Posterior a toser o estornudar o después de tocar superficies potencialmente contaminadas, deberá realizar adecuado lavado con jabón líquido y desinfección de manos. </a:t>
            </a:r>
            <a:endParaRPr lang="es-MX" sz="19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900" dirty="0">
                <a:solidFill>
                  <a:schemeClr val="bg1">
                    <a:lumMod val="50000"/>
                  </a:schemeClr>
                </a:solidFill>
                <a:latin typeface="Cambria" panose="02040503050406030204" pitchFamily="18" charset="0"/>
              </a:rPr>
              <a:t>Evite tocarse superficies del rostro como ojos, nariz o boca, sin haber realizado higiene y desinfección de manos.  </a:t>
            </a:r>
            <a:endParaRPr lang="es-MX" sz="19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900" dirty="0">
                <a:solidFill>
                  <a:schemeClr val="bg1">
                    <a:lumMod val="50000"/>
                  </a:schemeClr>
                </a:solidFill>
                <a:latin typeface="Cambria" panose="02040503050406030204" pitchFamily="18" charset="0"/>
              </a:rPr>
              <a:t>Si es necesario escupir, realizarlo en un pañuelo desechable, y depositarlo en un cubo de basura que cuente con tapa. </a:t>
            </a:r>
            <a:endParaRPr lang="es-MX" sz="19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900" dirty="0">
                <a:solidFill>
                  <a:schemeClr val="bg1">
                    <a:lumMod val="50000"/>
                  </a:schemeClr>
                </a:solidFill>
                <a:latin typeface="Cambria" panose="02040503050406030204" pitchFamily="18" charset="0"/>
              </a:rPr>
              <a:t>Evitar compartir alimentos y bebidas. </a:t>
            </a:r>
            <a:endParaRPr lang="es-MX" sz="19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900" dirty="0">
                <a:solidFill>
                  <a:schemeClr val="bg1">
                    <a:lumMod val="50000"/>
                  </a:schemeClr>
                </a:solidFill>
                <a:latin typeface="Cambria" panose="02040503050406030204" pitchFamily="18" charset="0"/>
              </a:rPr>
              <a:t>Facilitar el trabajo al personal de limpieza cuando abandone su puesto, despejando lo máximo posible. </a:t>
            </a:r>
            <a:endParaRPr lang="es-MX" sz="19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900" dirty="0">
                <a:solidFill>
                  <a:schemeClr val="bg1">
                    <a:lumMod val="50000"/>
                  </a:schemeClr>
                </a:solidFill>
                <a:latin typeface="Cambria" panose="02040503050406030204" pitchFamily="18" charset="0"/>
              </a:rPr>
              <a:t>Tirar cualquier desecho de higiene personal, especialmente pañuelos desechables de forma inmediata a los contenedores habilitados. </a:t>
            </a:r>
            <a:endParaRPr lang="es-MX" sz="19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900" dirty="0">
                <a:solidFill>
                  <a:schemeClr val="bg1">
                    <a:lumMod val="50000"/>
                  </a:schemeClr>
                </a:solidFill>
                <a:latin typeface="Cambria" panose="02040503050406030204" pitchFamily="18" charset="0"/>
              </a:rPr>
              <a:t>Si empieza a notar síntomas, reporte a la Unidad de Talento Humano o al técnico de seguridad o salud ocupacional, a fin de que extremen precauciones y coordinen la valoración médica. Mantenga las medidas de distanciamiento social e higiene mientras esté en el puesto de trabajo. </a:t>
            </a:r>
            <a:endParaRPr lang="es-MX" sz="1900" dirty="0">
              <a:solidFill>
                <a:schemeClr val="bg1">
                  <a:lumMod val="50000"/>
                </a:schemeClr>
              </a:solidFill>
              <a:latin typeface="Cambria" panose="02040503050406030204" pitchFamily="18" charset="0"/>
            </a:endParaRPr>
          </a:p>
          <a:p>
            <a:pPr marL="0" indent="0">
              <a:buNone/>
            </a:pPr>
            <a:endParaRPr lang="es-EC" dirty="0">
              <a:latin typeface="Book Antiqua" panose="02040602050305030304" pitchFamily="18" charset="0"/>
            </a:endParaRPr>
          </a:p>
        </p:txBody>
      </p:sp>
      <p:pic>
        <p:nvPicPr>
          <p:cNvPr id="5" name="Imagen 4"/>
          <p:cNvPicPr>
            <a:picLocks noChangeAspect="1"/>
          </p:cNvPicPr>
          <p:nvPr/>
        </p:nvPicPr>
        <p:blipFill>
          <a:blip r:embed="rId2"/>
          <a:stretch>
            <a:fillRect/>
          </a:stretch>
        </p:blipFill>
        <p:spPr>
          <a:xfrm>
            <a:off x="9721845" y="2650599"/>
            <a:ext cx="2143125" cy="1834167"/>
          </a:xfrm>
          <a:prstGeom prst="rect">
            <a:avLst/>
          </a:prstGeom>
          <a:effectLst>
            <a:outerShdw blurRad="50800" dist="50800" dir="5400000" algn="ctr" rotWithShape="0">
              <a:schemeClr val="bg1">
                <a:lumMod val="85000"/>
              </a:schemeClr>
            </a:outerShdw>
            <a:reflection blurRad="6350" stA="50000" endA="300" endPos="55000" dir="5400000" sy="-100000" algn="bl" rotWithShape="0"/>
          </a:effectLst>
        </p:spPr>
      </p:pic>
      <p:pic>
        <p:nvPicPr>
          <p:cNvPr id="7" name="Picture 6" descr="C:\Users\gabrielaguillen\Documents\BigAnt\My Received Files\MARCA CIUDA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551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2336" y="438912"/>
            <a:ext cx="9119616" cy="6278880"/>
          </a:xfrm>
        </p:spPr>
        <p:txBody>
          <a:bodyPr>
            <a:noAutofit/>
          </a:bodyPr>
          <a:lstStyle/>
          <a:p>
            <a:r>
              <a:rPr lang="es-ES" sz="2400" b="1" dirty="0" smtClean="0"/>
              <a:t> </a:t>
            </a:r>
            <a:r>
              <a:rPr lang="es-ES" sz="2400" b="1" dirty="0">
                <a:solidFill>
                  <a:schemeClr val="accent1">
                    <a:lumMod val="60000"/>
                    <a:lumOff val="40000"/>
                  </a:schemeClr>
                </a:solidFill>
              </a:rPr>
              <a:t>Medidas de higiene en el lugar de </a:t>
            </a:r>
            <a:r>
              <a:rPr lang="es-ES" sz="2400" b="1" dirty="0" smtClean="0">
                <a:solidFill>
                  <a:schemeClr val="accent1">
                    <a:lumMod val="60000"/>
                    <a:lumOff val="40000"/>
                  </a:schemeClr>
                </a:solidFill>
              </a:rPr>
              <a:t>trabajo</a:t>
            </a:r>
            <a:endParaRPr lang="es-MX" sz="2400" dirty="0">
              <a:solidFill>
                <a:schemeClr val="accent1">
                  <a:lumMod val="60000"/>
                  <a:lumOff val="40000"/>
                </a:schemeClr>
              </a:solidFill>
            </a:endParaRPr>
          </a:p>
          <a:p>
            <a:pPr marL="0" lvl="0" indent="0" algn="just">
              <a:buNone/>
            </a:pPr>
            <a:r>
              <a:rPr lang="es-ES" sz="1400" dirty="0" smtClean="0">
                <a:solidFill>
                  <a:schemeClr val="bg1">
                    <a:lumMod val="50000"/>
                  </a:schemeClr>
                </a:solidFill>
                <a:latin typeface="Cambria" panose="02040503050406030204" pitchFamily="18" charset="0"/>
              </a:rPr>
              <a:t>     Al </a:t>
            </a:r>
            <a:r>
              <a:rPr lang="es-ES" sz="1400" dirty="0">
                <a:solidFill>
                  <a:schemeClr val="bg1">
                    <a:lumMod val="50000"/>
                  </a:schemeClr>
                </a:solidFill>
                <a:latin typeface="Cambria" panose="02040503050406030204" pitchFamily="18" charset="0"/>
              </a:rPr>
              <a:t>ingreso del personal se deberá seguir las siguientes medidas de higiene: </a:t>
            </a:r>
            <a:endParaRPr lang="es-ES" sz="1400" dirty="0" smtClean="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400" dirty="0" smtClean="0">
                <a:solidFill>
                  <a:schemeClr val="bg1">
                    <a:lumMod val="50000"/>
                  </a:schemeClr>
                </a:solidFill>
                <a:latin typeface="Cambria" panose="02040503050406030204" pitchFamily="18" charset="0"/>
              </a:rPr>
              <a:t>La unidad </a:t>
            </a:r>
            <a:r>
              <a:rPr lang="es-ES" sz="1400" dirty="0">
                <a:solidFill>
                  <a:schemeClr val="bg1">
                    <a:lumMod val="50000"/>
                  </a:schemeClr>
                </a:solidFill>
                <a:latin typeface="Cambria" panose="02040503050406030204" pitchFamily="18" charset="0"/>
              </a:rPr>
              <a:t>médica municipal tomará de temperatura y llevará un registro de cada persona que ingresa a laborar diariamente, caso contrario la persona no podrá ingresar. Si existe una alteración de temperatura, el funcionario será transferido a la unidad médica u hospital para una valoración más profunda. </a:t>
            </a:r>
            <a:endParaRPr lang="es-MX" sz="14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400" dirty="0">
                <a:solidFill>
                  <a:schemeClr val="bg1">
                    <a:lumMod val="50000"/>
                  </a:schemeClr>
                </a:solidFill>
                <a:latin typeface="Cambria" panose="02040503050406030204" pitchFamily="18" charset="0"/>
              </a:rPr>
              <a:t>El personal contará con un atomizador con alcohol para desinfectar su área de trabajo constantemente. </a:t>
            </a:r>
            <a:endParaRPr lang="es-MX" sz="14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400" dirty="0">
                <a:solidFill>
                  <a:schemeClr val="bg1">
                    <a:lumMod val="50000"/>
                  </a:schemeClr>
                </a:solidFill>
                <a:latin typeface="Cambria" panose="02040503050406030204" pitchFamily="18" charset="0"/>
              </a:rPr>
              <a:t>El personal desinfectará sus manos con alcohol al 69% al ingreso a la municipalidad y habitualmente. </a:t>
            </a:r>
            <a:endParaRPr lang="es-MX" sz="14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400" dirty="0">
                <a:solidFill>
                  <a:schemeClr val="bg1">
                    <a:lumMod val="50000"/>
                  </a:schemeClr>
                </a:solidFill>
                <a:latin typeface="Cambria" panose="02040503050406030204" pitchFamily="18" charset="0"/>
              </a:rPr>
              <a:t>Se reforzarán las tareas de limpieza y desinfección en todas las estancias, con especial incidencia en superficies, especialmente aquellas que se tocan con más frecuencia como ventanas, pasamanos, manijas de puertas, así como todos los aparatos de uso habitual por los empleados, desde mandos de maquinaria, superficies de trabajo, ordenadores y útiles de oficina.  </a:t>
            </a:r>
            <a:endParaRPr lang="es-MX" sz="14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400" dirty="0">
                <a:solidFill>
                  <a:schemeClr val="bg1">
                    <a:lumMod val="50000"/>
                  </a:schemeClr>
                </a:solidFill>
                <a:latin typeface="Cambria" panose="02040503050406030204" pitchFamily="18" charset="0"/>
              </a:rPr>
              <a:t>Se usará detergentes habituales, aunque también se pueden contemplar la incorporación de lejía u otros productos desinfectantes a las rutinas de limpieza, siempre en condiciones de seguridad. </a:t>
            </a:r>
            <a:endParaRPr lang="es-MX" sz="14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400" dirty="0">
                <a:solidFill>
                  <a:schemeClr val="bg1">
                    <a:lumMod val="50000"/>
                  </a:schemeClr>
                </a:solidFill>
                <a:latin typeface="Cambria" panose="02040503050406030204" pitchFamily="18" charset="0"/>
              </a:rPr>
              <a:t>Se asegurará una correcta protección del personal encargado de la limpieza. Todas las tareas deben realizarse con mascarilla y guantes de nitrilo, además de los equipos de protección personal.</a:t>
            </a:r>
            <a:endParaRPr lang="es-MX" sz="14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400" dirty="0">
                <a:solidFill>
                  <a:schemeClr val="bg1">
                    <a:lumMod val="50000"/>
                  </a:schemeClr>
                </a:solidFill>
                <a:latin typeface="Cambria" panose="02040503050406030204" pitchFamily="18" charset="0"/>
              </a:rPr>
              <a:t>Una vez finalizada la limpieza, y tras despojarse de guantes y mascarilla, es necesario que el personal de limpieza realice una completa higiene de manos, con agua y jabón líquido, al menos 40-60 segundos.</a:t>
            </a:r>
            <a:endParaRPr lang="es-MX" sz="1400" dirty="0">
              <a:solidFill>
                <a:schemeClr val="bg1">
                  <a:lumMod val="50000"/>
                </a:schemeClr>
              </a:solidFill>
              <a:latin typeface="Cambria" panose="02040503050406030204" pitchFamily="18" charset="0"/>
            </a:endParaRPr>
          </a:p>
          <a:p>
            <a:pPr lvl="0" algn="just">
              <a:buFont typeface="Wingdings" panose="05000000000000000000" pitchFamily="2" charset="2"/>
              <a:buChar char="Ø"/>
            </a:pPr>
            <a:r>
              <a:rPr lang="es-ES" sz="1400" dirty="0">
                <a:solidFill>
                  <a:schemeClr val="bg1">
                    <a:lumMod val="50000"/>
                  </a:schemeClr>
                </a:solidFill>
                <a:latin typeface="Cambria" panose="02040503050406030204" pitchFamily="18" charset="0"/>
              </a:rPr>
              <a:t>Se realizará la desinfección al ingreso de cada persona. </a:t>
            </a:r>
            <a:endParaRPr lang="es-MX" sz="1400" dirty="0">
              <a:solidFill>
                <a:schemeClr val="bg1">
                  <a:lumMod val="50000"/>
                </a:schemeClr>
              </a:solidFill>
              <a:latin typeface="Cambria" panose="02040503050406030204" pitchFamily="18" charset="0"/>
            </a:endParaRPr>
          </a:p>
          <a:p>
            <a:pPr algn="just">
              <a:buFont typeface="Wingdings" panose="05000000000000000000" pitchFamily="2" charset="2"/>
              <a:buChar char="Ø"/>
            </a:pPr>
            <a:endParaRPr lang="es-EC" sz="1400" dirty="0">
              <a:solidFill>
                <a:schemeClr val="bg1">
                  <a:lumMod val="65000"/>
                </a:schemeClr>
              </a:solidFill>
              <a:latin typeface="Cambria" panose="02040503050406030204" pitchFamily="18" charset="0"/>
            </a:endParaRPr>
          </a:p>
        </p:txBody>
      </p:sp>
      <p:pic>
        <p:nvPicPr>
          <p:cNvPr id="4" name="Picture 6" descr="C:\Users\gabrielaguillen\Documents\BigAnt\My Received Files\MARCA CIUD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10282495" y="2490764"/>
            <a:ext cx="1794932" cy="217517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4335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60832"/>
            <a:ext cx="8596668" cy="6158019"/>
          </a:xfrm>
        </p:spPr>
        <p:txBody>
          <a:bodyPr>
            <a:normAutofit/>
          </a:bodyPr>
          <a:lstStyle/>
          <a:p>
            <a:endParaRPr lang="es-ES" b="1" dirty="0" smtClean="0"/>
          </a:p>
          <a:p>
            <a:r>
              <a:rPr lang="es-ES" sz="2400" b="1" dirty="0">
                <a:solidFill>
                  <a:schemeClr val="accent1">
                    <a:lumMod val="60000"/>
                    <a:lumOff val="40000"/>
                  </a:schemeClr>
                </a:solidFill>
                <a:latin typeface="Cambria" panose="02040503050406030204" pitchFamily="18" charset="0"/>
              </a:rPr>
              <a:t>Gestión de los residuos en los lugares de trabajo</a:t>
            </a:r>
            <a:endParaRPr lang="es-ES" sz="2400" b="1" dirty="0">
              <a:latin typeface="Cambria" panose="02040503050406030204" pitchFamily="18" charset="0"/>
            </a:endParaRPr>
          </a:p>
          <a:p>
            <a:pPr marL="0" indent="0">
              <a:buNone/>
            </a:pPr>
            <a:r>
              <a:rPr lang="es-ES" dirty="0">
                <a:solidFill>
                  <a:schemeClr val="accent1">
                    <a:lumMod val="60000"/>
                    <a:lumOff val="40000"/>
                  </a:schemeClr>
                </a:solidFill>
                <a:latin typeface="Cambria" panose="02040503050406030204" pitchFamily="18" charset="0"/>
              </a:rPr>
              <a:t> </a:t>
            </a:r>
            <a:endParaRPr lang="es-MX" dirty="0">
              <a:solidFill>
                <a:schemeClr val="accent1">
                  <a:lumMod val="60000"/>
                  <a:lumOff val="40000"/>
                </a:schemeClr>
              </a:solidFill>
              <a:latin typeface="Cambria" panose="02040503050406030204" pitchFamily="18" charset="0"/>
            </a:endParaRPr>
          </a:p>
          <a:p>
            <a:pPr lvl="0">
              <a:buFont typeface="Wingdings" panose="05000000000000000000" pitchFamily="2" charset="2"/>
              <a:buChar char="Ø"/>
            </a:pPr>
            <a:r>
              <a:rPr lang="es-ES" sz="1800" dirty="0">
                <a:solidFill>
                  <a:schemeClr val="bg1">
                    <a:lumMod val="50000"/>
                  </a:schemeClr>
                </a:solidFill>
                <a:latin typeface="Cambria" panose="02040503050406030204" pitchFamily="18" charset="0"/>
              </a:rPr>
              <a:t>Se recomienda que los pañuelos desechables que el personal emplee para el secado de manos o para el cumplimiento de la “higiene respiratoria” sean desechados en papeleras o contenedores protegidos con tapa y de ser posible, accionados por pedal. </a:t>
            </a:r>
            <a:endParaRPr lang="es-ES" sz="1800" dirty="0" smtClean="0">
              <a:solidFill>
                <a:schemeClr val="bg1">
                  <a:lumMod val="50000"/>
                </a:schemeClr>
              </a:solidFill>
              <a:latin typeface="Cambria" panose="02040503050406030204" pitchFamily="18" charset="0"/>
            </a:endParaRPr>
          </a:p>
          <a:p>
            <a:pPr marL="0" lvl="0" indent="0">
              <a:buNone/>
            </a:pPr>
            <a:endParaRPr lang="es-MX" sz="1800" dirty="0">
              <a:solidFill>
                <a:schemeClr val="bg1">
                  <a:lumMod val="50000"/>
                </a:schemeClr>
              </a:solidFill>
              <a:latin typeface="Cambria" panose="02040503050406030204" pitchFamily="18" charset="0"/>
            </a:endParaRPr>
          </a:p>
          <a:p>
            <a:pPr lvl="0">
              <a:buFont typeface="Wingdings" panose="05000000000000000000" pitchFamily="2" charset="2"/>
              <a:buChar char="Ø"/>
            </a:pPr>
            <a:r>
              <a:rPr lang="es-ES" sz="1800" dirty="0">
                <a:solidFill>
                  <a:schemeClr val="bg1">
                    <a:lumMod val="50000"/>
                  </a:schemeClr>
                </a:solidFill>
                <a:latin typeface="Cambria" panose="02040503050406030204" pitchFamily="18" charset="0"/>
              </a:rPr>
              <a:t>En el caso que un trabajador presente síntomas mientras se encuentre en su puesto de trabajo, será preciso aislar el contenedor donde haya depositado pañuelos u otros productos usados.  </a:t>
            </a:r>
            <a:endParaRPr lang="es-MX" sz="1800" dirty="0">
              <a:solidFill>
                <a:schemeClr val="bg1">
                  <a:lumMod val="50000"/>
                </a:schemeClr>
              </a:solidFill>
              <a:latin typeface="Cambria" panose="02040503050406030204" pitchFamily="18" charset="0"/>
            </a:endParaRPr>
          </a:p>
          <a:p>
            <a:pPr marL="400050" lvl="1" indent="0">
              <a:buNone/>
            </a:pPr>
            <a:endParaRPr lang="es-EC" b="1" dirty="0" smtClean="0">
              <a:solidFill>
                <a:schemeClr val="bg1">
                  <a:lumMod val="50000"/>
                </a:schemeClr>
              </a:solidFill>
              <a:latin typeface="Cambria" panose="02040503050406030204" pitchFamily="18" charset="0"/>
            </a:endParaRPr>
          </a:p>
        </p:txBody>
      </p:sp>
      <p:pic>
        <p:nvPicPr>
          <p:cNvPr id="4" name="Picture 6" descr="C:\Users\gabrielaguillen\Documents\BigAnt\My Received Files\MARCA CIUD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3051672" y="4197426"/>
            <a:ext cx="5001658" cy="1773715"/>
          </a:xfrm>
          <a:prstGeom prst="rect">
            <a:avLst/>
          </a:prstGeom>
          <a:effectLst>
            <a:outerShdw blurRad="50800" dist="38100" dir="5400000" algn="t"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3753774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8912" y="256032"/>
            <a:ext cx="9168914" cy="6199359"/>
          </a:xfrm>
        </p:spPr>
        <p:txBody>
          <a:bodyPr>
            <a:normAutofit/>
          </a:bodyPr>
          <a:lstStyle/>
          <a:p>
            <a:pPr marL="400050" lvl="1" indent="0" algn="just">
              <a:buNone/>
            </a:pPr>
            <a:endParaRPr lang="es-EC" sz="1900" dirty="0">
              <a:latin typeface="Cambria" panose="02040503050406030204" pitchFamily="18" charset="0"/>
            </a:endParaRPr>
          </a:p>
          <a:p>
            <a:pPr marL="400050" lvl="1" indent="0">
              <a:buNone/>
            </a:pPr>
            <a:endParaRPr lang="es-EC" dirty="0">
              <a:solidFill>
                <a:schemeClr val="tx1"/>
              </a:solidFill>
              <a:latin typeface="Book Antiqua" panose="02040602050305030304" pitchFamily="18" charset="0"/>
            </a:endParaRPr>
          </a:p>
        </p:txBody>
      </p:sp>
      <p:sp>
        <p:nvSpPr>
          <p:cNvPr id="2" name="Rectángulo 1"/>
          <p:cNvSpPr/>
          <p:nvPr/>
        </p:nvSpPr>
        <p:spPr>
          <a:xfrm>
            <a:off x="438912" y="528810"/>
            <a:ext cx="8705088" cy="5447645"/>
          </a:xfrm>
          <a:prstGeom prst="rect">
            <a:avLst/>
          </a:prstGeom>
        </p:spPr>
        <p:txBody>
          <a:bodyPr wrap="square">
            <a:spAutoFit/>
          </a:bodyPr>
          <a:lstStyle/>
          <a:p>
            <a:endParaRPr lang="es-MX" sz="2000" dirty="0" smtClean="0"/>
          </a:p>
          <a:p>
            <a:pPr algn="just"/>
            <a:r>
              <a:rPr lang="es-MX" sz="2400" b="1" dirty="0" smtClean="0">
                <a:solidFill>
                  <a:schemeClr val="accent1">
                    <a:lumMod val="60000"/>
                    <a:lumOff val="40000"/>
                  </a:schemeClr>
                </a:solidFill>
                <a:latin typeface="Cambria" panose="02040503050406030204" pitchFamily="18" charset="0"/>
              </a:rPr>
              <a:t>Salud </a:t>
            </a:r>
            <a:r>
              <a:rPr lang="es-MX" sz="2400" b="1" dirty="0">
                <a:solidFill>
                  <a:schemeClr val="accent1">
                    <a:lumMod val="60000"/>
                    <a:lumOff val="40000"/>
                  </a:schemeClr>
                </a:solidFill>
                <a:latin typeface="Cambria" panose="02040503050406030204" pitchFamily="18" charset="0"/>
              </a:rPr>
              <a:t>mental Estrategias psicosociales y conductuales recomendadas: </a:t>
            </a:r>
            <a:endParaRPr lang="es-MX" sz="2400" b="1" dirty="0" smtClean="0">
              <a:solidFill>
                <a:schemeClr val="accent1">
                  <a:lumMod val="60000"/>
                  <a:lumOff val="40000"/>
                </a:schemeClr>
              </a:solidFill>
              <a:latin typeface="Cambria" panose="02040503050406030204" pitchFamily="18" charset="0"/>
            </a:endParaRPr>
          </a:p>
          <a:p>
            <a:pPr algn="just"/>
            <a:endParaRPr lang="es-MX" sz="2000" dirty="0" smtClean="0"/>
          </a:p>
          <a:p>
            <a:pPr marL="342900" indent="-342900" algn="just">
              <a:buFont typeface="Wingdings" panose="05000000000000000000" pitchFamily="2" charset="2"/>
              <a:buChar char="Ø"/>
            </a:pPr>
            <a:r>
              <a:rPr lang="es-MX" sz="2000" dirty="0" smtClean="0">
                <a:solidFill>
                  <a:schemeClr val="bg1">
                    <a:lumMod val="50000"/>
                  </a:schemeClr>
                </a:solidFill>
              </a:rPr>
              <a:t> </a:t>
            </a:r>
            <a:r>
              <a:rPr lang="es-MX" sz="2000" dirty="0">
                <a:solidFill>
                  <a:schemeClr val="bg1">
                    <a:lumMod val="50000"/>
                  </a:schemeClr>
                </a:solidFill>
              </a:rPr>
              <a:t>Mantenga su rutina regular tanto como sea posible (sueño, ejercicio, dieta, etc.) </a:t>
            </a:r>
          </a:p>
          <a:p>
            <a:pPr marL="342900" indent="-342900" algn="just">
              <a:buFont typeface="Wingdings" panose="05000000000000000000" pitchFamily="2" charset="2"/>
              <a:buChar char="Ø"/>
            </a:pPr>
            <a:r>
              <a:rPr lang="es-MX" sz="2000" dirty="0" smtClean="0">
                <a:solidFill>
                  <a:schemeClr val="bg1">
                    <a:lumMod val="50000"/>
                  </a:schemeClr>
                </a:solidFill>
              </a:rPr>
              <a:t>Alivie </a:t>
            </a:r>
            <a:r>
              <a:rPr lang="es-MX" sz="2000" dirty="0">
                <a:solidFill>
                  <a:schemeClr val="bg1">
                    <a:lumMod val="50000"/>
                  </a:schemeClr>
                </a:solidFill>
              </a:rPr>
              <a:t>la ansiedad enfocándose en actividades constructivas que pueda realizar </a:t>
            </a:r>
            <a:endParaRPr lang="es-MX" sz="2000" dirty="0" smtClean="0">
              <a:solidFill>
                <a:schemeClr val="bg1">
                  <a:lumMod val="50000"/>
                </a:schemeClr>
              </a:solidFill>
            </a:endParaRPr>
          </a:p>
          <a:p>
            <a:pPr marL="342900" indent="-342900" algn="just">
              <a:buFont typeface="Wingdings" panose="05000000000000000000" pitchFamily="2" charset="2"/>
              <a:buChar char="Ø"/>
            </a:pPr>
            <a:r>
              <a:rPr lang="es-MX" sz="2000" dirty="0" smtClean="0">
                <a:solidFill>
                  <a:schemeClr val="bg1">
                    <a:lumMod val="50000"/>
                  </a:schemeClr>
                </a:solidFill>
              </a:rPr>
              <a:t>Evite </a:t>
            </a:r>
            <a:r>
              <a:rPr lang="es-MX" sz="2000" dirty="0">
                <a:solidFill>
                  <a:schemeClr val="bg1">
                    <a:lumMod val="50000"/>
                  </a:schemeClr>
                </a:solidFill>
              </a:rPr>
              <a:t>recurrir al uso de alcohol u otras sustancias psicoactivas para reducir la ansiedad </a:t>
            </a:r>
            <a:endParaRPr lang="es-MX" sz="2000" dirty="0" smtClean="0">
              <a:solidFill>
                <a:schemeClr val="bg1">
                  <a:lumMod val="50000"/>
                </a:schemeClr>
              </a:solidFill>
            </a:endParaRPr>
          </a:p>
          <a:p>
            <a:pPr marL="342900" indent="-342900" algn="just">
              <a:buFont typeface="Wingdings" panose="05000000000000000000" pitchFamily="2" charset="2"/>
              <a:buChar char="Ø"/>
            </a:pPr>
            <a:r>
              <a:rPr lang="es-MX" sz="2000" dirty="0" smtClean="0">
                <a:solidFill>
                  <a:schemeClr val="bg1">
                    <a:lumMod val="50000"/>
                  </a:schemeClr>
                </a:solidFill>
              </a:rPr>
              <a:t>Evite </a:t>
            </a:r>
            <a:r>
              <a:rPr lang="es-MX" sz="2000" dirty="0">
                <a:solidFill>
                  <a:schemeClr val="bg1">
                    <a:lumMod val="50000"/>
                  </a:schemeClr>
                </a:solidFill>
              </a:rPr>
              <a:t>mirar, leer o escuchar noticias que le causen ansiedad o angustia de fuentes no confiables y en forma constante </a:t>
            </a:r>
            <a:endParaRPr lang="es-MX" sz="2000" dirty="0" smtClean="0">
              <a:solidFill>
                <a:schemeClr val="bg1">
                  <a:lumMod val="50000"/>
                </a:schemeClr>
              </a:solidFill>
            </a:endParaRPr>
          </a:p>
          <a:p>
            <a:pPr marL="342900" indent="-342900" algn="just">
              <a:buFont typeface="Wingdings" panose="05000000000000000000" pitchFamily="2" charset="2"/>
              <a:buChar char="Ø"/>
            </a:pPr>
            <a:r>
              <a:rPr lang="es-MX" sz="2000" dirty="0" smtClean="0">
                <a:solidFill>
                  <a:schemeClr val="bg1">
                    <a:lumMod val="50000"/>
                  </a:schemeClr>
                </a:solidFill>
              </a:rPr>
              <a:t>Solo </a:t>
            </a:r>
            <a:r>
              <a:rPr lang="es-MX" sz="2000" dirty="0">
                <a:solidFill>
                  <a:schemeClr val="bg1">
                    <a:lumMod val="50000"/>
                  </a:schemeClr>
                </a:solidFill>
              </a:rPr>
              <a:t>expóngase a intervalos regulares a los medios a fuentes oficiales precisas y confiables sobre la epidemia y las medidas recomendadas. </a:t>
            </a:r>
            <a:endParaRPr lang="es-MX" sz="2000" dirty="0" smtClean="0">
              <a:solidFill>
                <a:schemeClr val="bg1">
                  <a:lumMod val="50000"/>
                </a:schemeClr>
              </a:solidFill>
            </a:endParaRPr>
          </a:p>
          <a:p>
            <a:pPr marL="342900" indent="-342900" algn="just">
              <a:buFont typeface="Wingdings" panose="05000000000000000000" pitchFamily="2" charset="2"/>
              <a:buChar char="Ø"/>
            </a:pPr>
            <a:r>
              <a:rPr lang="es-MX" sz="2000" dirty="0" smtClean="0">
                <a:solidFill>
                  <a:schemeClr val="bg1">
                    <a:lumMod val="50000"/>
                  </a:schemeClr>
                </a:solidFill>
              </a:rPr>
              <a:t>Si </a:t>
            </a:r>
            <a:r>
              <a:rPr lang="es-MX" sz="2000" dirty="0">
                <a:solidFill>
                  <a:schemeClr val="bg1">
                    <a:lumMod val="50000"/>
                  </a:schemeClr>
                </a:solidFill>
              </a:rPr>
              <a:t>tiene alguna enfermedad crónica (diabetes, enfermedad cardiovascular o renal, enfermedades crónicas respiratorias) extreme las medidas de cuidados habituales, no deje de vacunase contras los agentes respiratorios disponibles y maximice los riesgos de contagio y/o complicaciones</a:t>
            </a:r>
          </a:p>
        </p:txBody>
      </p:sp>
      <p:pic>
        <p:nvPicPr>
          <p:cNvPr id="4" name="Picture 6" descr="C:\Users\gabrielaguillen\Documents\BigAnt\My Received Files\MARCA CIUD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6" t="5222"/>
          <a:stretch/>
        </p:blipFill>
        <p:spPr bwMode="auto">
          <a:xfrm>
            <a:off x="9838358" y="436033"/>
            <a:ext cx="1474899" cy="49023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9607826" y="3520031"/>
            <a:ext cx="2143125" cy="214312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57152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548640" y="286603"/>
            <a:ext cx="10607040" cy="1509146"/>
          </a:xfrm>
        </p:spPr>
        <p:txBody>
          <a:bodyPr>
            <a:normAutofit/>
          </a:bodyPr>
          <a:lstStyle/>
          <a:p>
            <a:r>
              <a:rPr lang="es-MX" sz="2400" b="1" dirty="0" smtClean="0">
                <a:solidFill>
                  <a:schemeClr val="accent1">
                    <a:lumMod val="60000"/>
                    <a:lumOff val="40000"/>
                  </a:schemeClr>
                </a:solidFill>
                <a:latin typeface="Cambria" panose="02040503050406030204" pitchFamily="18" charset="0"/>
              </a:rPr>
              <a:t>Responsabilidades </a:t>
            </a:r>
            <a:r>
              <a:rPr lang="es-MX" sz="2400" b="1" dirty="0">
                <a:solidFill>
                  <a:schemeClr val="accent1">
                    <a:lumMod val="60000"/>
                    <a:lumOff val="40000"/>
                  </a:schemeClr>
                </a:solidFill>
                <a:latin typeface="Cambria" panose="02040503050406030204" pitchFamily="18" charset="0"/>
              </a:rPr>
              <a:t>del </a:t>
            </a:r>
            <a:r>
              <a:rPr lang="es-MX" sz="2400" b="1" dirty="0" smtClean="0">
                <a:solidFill>
                  <a:schemeClr val="accent1">
                    <a:lumMod val="60000"/>
                    <a:lumOff val="40000"/>
                  </a:schemeClr>
                </a:solidFill>
                <a:latin typeface="Cambria" panose="02040503050406030204" pitchFamily="18" charset="0"/>
              </a:rPr>
              <a:t>trabajador: </a:t>
            </a:r>
            <a:endParaRPr lang="es-MX" sz="2400" b="1" dirty="0">
              <a:solidFill>
                <a:schemeClr val="accent1">
                  <a:lumMod val="60000"/>
                  <a:lumOff val="40000"/>
                </a:schemeClr>
              </a:solidFill>
              <a:latin typeface="Cambria" panose="02040503050406030204" pitchFamily="18" charset="0"/>
            </a:endParaRPr>
          </a:p>
        </p:txBody>
      </p:sp>
      <p:sp>
        <p:nvSpPr>
          <p:cNvPr id="3" name="Marcador de contenido 2"/>
          <p:cNvSpPr>
            <a:spLocks noGrp="1"/>
          </p:cNvSpPr>
          <p:nvPr>
            <p:ph idx="1"/>
          </p:nvPr>
        </p:nvSpPr>
        <p:spPr>
          <a:xfrm>
            <a:off x="677334" y="1586429"/>
            <a:ext cx="8455649" cy="4454933"/>
          </a:xfrm>
        </p:spPr>
        <p:txBody>
          <a:bodyPr>
            <a:normAutofit/>
          </a:bodyPr>
          <a:lstStyle/>
          <a:p>
            <a:pPr marL="0" indent="0" algn="just">
              <a:buNone/>
            </a:pPr>
            <a:endParaRPr lang="es-MX" dirty="0" smtClean="0">
              <a:solidFill>
                <a:schemeClr val="bg1">
                  <a:lumMod val="65000"/>
                </a:schemeClr>
              </a:solidFill>
              <a:latin typeface="Cambria" panose="02040503050406030204" pitchFamily="18" charset="0"/>
            </a:endParaRPr>
          </a:p>
          <a:p>
            <a:pPr algn="just">
              <a:buFont typeface="Wingdings" panose="05000000000000000000" pitchFamily="2" charset="2"/>
              <a:buChar char="Ø"/>
            </a:pPr>
            <a:r>
              <a:rPr lang="es-MX" dirty="0" smtClean="0">
                <a:solidFill>
                  <a:schemeClr val="bg1">
                    <a:lumMod val="50000"/>
                  </a:schemeClr>
                </a:solidFill>
                <a:latin typeface="Cambria" panose="02040503050406030204" pitchFamily="18" charset="0"/>
              </a:rPr>
              <a:t>Cumplir </a:t>
            </a:r>
            <a:r>
              <a:rPr lang="es-MX" dirty="0">
                <a:solidFill>
                  <a:schemeClr val="bg1">
                    <a:lumMod val="50000"/>
                  </a:schemeClr>
                </a:solidFill>
                <a:latin typeface="Cambria" panose="02040503050406030204" pitchFamily="18" charset="0"/>
              </a:rPr>
              <a:t>los protocolos de bioseguridad adoptados y adaptados por el </a:t>
            </a:r>
            <a:r>
              <a:rPr lang="es-MX" dirty="0" err="1" smtClean="0">
                <a:solidFill>
                  <a:schemeClr val="bg1">
                    <a:lumMod val="50000"/>
                  </a:schemeClr>
                </a:solidFill>
                <a:latin typeface="Cambria" panose="02040503050406030204" pitchFamily="18" charset="0"/>
              </a:rPr>
              <a:t>Gad</a:t>
            </a:r>
            <a:r>
              <a:rPr lang="es-MX" dirty="0" smtClean="0">
                <a:solidFill>
                  <a:schemeClr val="bg1">
                    <a:lumMod val="50000"/>
                  </a:schemeClr>
                </a:solidFill>
                <a:latin typeface="Cambria" panose="02040503050406030204" pitchFamily="18" charset="0"/>
              </a:rPr>
              <a:t> Municipal del Cantón </a:t>
            </a:r>
            <a:r>
              <a:rPr lang="es-MX" dirty="0" err="1" smtClean="0">
                <a:solidFill>
                  <a:schemeClr val="bg1">
                    <a:lumMod val="50000"/>
                  </a:schemeClr>
                </a:solidFill>
                <a:latin typeface="Cambria" panose="02040503050406030204" pitchFamily="18" charset="0"/>
              </a:rPr>
              <a:t>Gualaceo</a:t>
            </a:r>
            <a:r>
              <a:rPr lang="es-MX" dirty="0" smtClean="0">
                <a:solidFill>
                  <a:schemeClr val="bg1">
                    <a:lumMod val="50000"/>
                  </a:schemeClr>
                </a:solidFill>
                <a:latin typeface="Cambria" panose="02040503050406030204" pitchFamily="18" charset="0"/>
              </a:rPr>
              <a:t> durante </a:t>
            </a:r>
            <a:r>
              <a:rPr lang="es-MX" dirty="0">
                <a:solidFill>
                  <a:schemeClr val="bg1">
                    <a:lumMod val="50000"/>
                  </a:schemeClr>
                </a:solidFill>
                <a:latin typeface="Cambria" panose="02040503050406030204" pitchFamily="18" charset="0"/>
              </a:rPr>
              <a:t>el tiempo que permanezca en las instalaciones </a:t>
            </a:r>
            <a:r>
              <a:rPr lang="es-MX" dirty="0" smtClean="0">
                <a:solidFill>
                  <a:schemeClr val="bg1">
                    <a:lumMod val="50000"/>
                  </a:schemeClr>
                </a:solidFill>
                <a:latin typeface="Cambria" panose="02040503050406030204" pitchFamily="18" charset="0"/>
              </a:rPr>
              <a:t> </a:t>
            </a:r>
            <a:r>
              <a:rPr lang="es-MX" dirty="0">
                <a:solidFill>
                  <a:schemeClr val="bg1">
                    <a:lumMod val="50000"/>
                  </a:schemeClr>
                </a:solidFill>
                <a:latin typeface="Cambria" panose="02040503050406030204" pitchFamily="18" charset="0"/>
              </a:rPr>
              <a:t>o lugar de trabajo y en el ejercicio de las labores que </a:t>
            </a:r>
            <a:r>
              <a:rPr lang="es-MX" dirty="0" smtClean="0">
                <a:solidFill>
                  <a:schemeClr val="bg1">
                    <a:lumMod val="50000"/>
                  </a:schemeClr>
                </a:solidFill>
                <a:latin typeface="Cambria" panose="02040503050406030204" pitchFamily="18" charset="0"/>
              </a:rPr>
              <a:t>están designados conforme a su cargo.</a:t>
            </a:r>
          </a:p>
          <a:p>
            <a:pPr algn="just">
              <a:buFont typeface="Wingdings" panose="05000000000000000000" pitchFamily="2" charset="2"/>
              <a:buChar char="Ø"/>
            </a:pPr>
            <a:r>
              <a:rPr lang="es-MX" dirty="0" smtClean="0">
                <a:solidFill>
                  <a:schemeClr val="bg1">
                    <a:lumMod val="50000"/>
                  </a:schemeClr>
                </a:solidFill>
                <a:latin typeface="Cambria" panose="02040503050406030204" pitchFamily="18" charset="0"/>
              </a:rPr>
              <a:t>Reportar al Departamento de Talento Humano cualquier </a:t>
            </a:r>
            <a:r>
              <a:rPr lang="es-MX" dirty="0">
                <a:solidFill>
                  <a:schemeClr val="bg1">
                    <a:lumMod val="50000"/>
                  </a:schemeClr>
                </a:solidFill>
                <a:latin typeface="Cambria" panose="02040503050406030204" pitchFamily="18" charset="0"/>
              </a:rPr>
              <a:t>caso de contagio que se llegase a presentar en su lugar de trabajo o su familia. o Adoptar las medidas de cuidado de su salud y reportar </a:t>
            </a:r>
            <a:r>
              <a:rPr lang="es-MX" dirty="0" smtClean="0">
                <a:solidFill>
                  <a:schemeClr val="bg1">
                    <a:lumMod val="50000"/>
                  </a:schemeClr>
                </a:solidFill>
                <a:latin typeface="Cambria" panose="02040503050406030204" pitchFamily="18" charset="0"/>
              </a:rPr>
              <a:t>las </a:t>
            </a:r>
            <a:r>
              <a:rPr lang="es-MX" dirty="0">
                <a:solidFill>
                  <a:schemeClr val="bg1">
                    <a:lumMod val="50000"/>
                  </a:schemeClr>
                </a:solidFill>
                <a:latin typeface="Cambria" panose="02040503050406030204" pitchFamily="18" charset="0"/>
              </a:rPr>
              <a:t>alteraciones de su estado de salud, especialmente las relacionadas con síntomas de enfermedad </a:t>
            </a:r>
            <a:r>
              <a:rPr lang="es-MX" dirty="0" smtClean="0">
                <a:solidFill>
                  <a:schemeClr val="bg1">
                    <a:lumMod val="50000"/>
                  </a:schemeClr>
                </a:solidFill>
                <a:latin typeface="Cambria" panose="02040503050406030204" pitchFamily="18" charset="0"/>
              </a:rPr>
              <a:t>respiratoria.</a:t>
            </a:r>
            <a:endParaRPr lang="es-EC" dirty="0">
              <a:solidFill>
                <a:schemeClr val="bg1">
                  <a:lumMod val="50000"/>
                </a:schemeClr>
              </a:solidFill>
              <a:latin typeface="Cambria" panose="02040503050406030204" pitchFamily="18" charset="0"/>
            </a:endParaRPr>
          </a:p>
          <a:p>
            <a:endParaRPr lang="es-EC" dirty="0">
              <a:solidFill>
                <a:schemeClr val="bg1">
                  <a:lumMod val="50000"/>
                </a:schemeClr>
              </a:solidFill>
              <a:latin typeface="Book Antiqua" panose="02040602050305030304" pitchFamily="18" charset="0"/>
            </a:endParaRPr>
          </a:p>
        </p:txBody>
      </p:sp>
      <p:pic>
        <p:nvPicPr>
          <p:cNvPr id="5" name="Imagen 4"/>
          <p:cNvPicPr>
            <a:picLocks noChangeAspect="1"/>
          </p:cNvPicPr>
          <p:nvPr/>
        </p:nvPicPr>
        <p:blipFill>
          <a:blip r:embed="rId2"/>
          <a:stretch>
            <a:fillRect/>
          </a:stretch>
        </p:blipFill>
        <p:spPr>
          <a:xfrm>
            <a:off x="9256510" y="1930400"/>
            <a:ext cx="2500884" cy="1863159"/>
          </a:xfrm>
          <a:prstGeom prst="rect">
            <a:avLst/>
          </a:prstGeom>
          <a:effectLst>
            <a:outerShdw blurRad="50800" dist="50800" dir="5400000" algn="ctr" rotWithShape="0">
              <a:schemeClr val="bg1">
                <a:lumMod val="85000"/>
              </a:schemeClr>
            </a:outerShdw>
            <a:reflection blurRad="6350" stA="50000" endA="300" endPos="55000" dir="5400000" sy="-100000" algn="bl" rotWithShape="0"/>
          </a:effectLst>
        </p:spPr>
      </p:pic>
      <p:sp>
        <p:nvSpPr>
          <p:cNvPr id="4" name="Marcador de contenido 2"/>
          <p:cNvSpPr txBox="1">
            <a:spLocks/>
          </p:cNvSpPr>
          <p:nvPr/>
        </p:nvSpPr>
        <p:spPr>
          <a:xfrm>
            <a:off x="548640" y="268224"/>
            <a:ext cx="8774130" cy="609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s-EC" dirty="0">
              <a:latin typeface="Book Antiqua" panose="02040602050305030304" pitchFamily="18" charset="0"/>
            </a:endParaRPr>
          </a:p>
        </p:txBody>
      </p:sp>
      <p:pic>
        <p:nvPicPr>
          <p:cNvPr id="7" name="Picture 6" descr="C:\Users\gabrielaguillen\Documents\BigAnt\My Received Files\MARCA CIUDA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245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61257"/>
            <a:ext cx="8596668" cy="6322423"/>
          </a:xfrm>
        </p:spPr>
        <p:txBody>
          <a:bodyPr>
            <a:normAutofit/>
          </a:bodyPr>
          <a:lstStyle/>
          <a:p>
            <a:pPr marL="0" indent="0" algn="ctr">
              <a:buNone/>
            </a:pPr>
            <a:endParaRPr lang="es-EC" sz="4000" dirty="0"/>
          </a:p>
          <a:p>
            <a:pPr marL="0" indent="0" algn="ctr">
              <a:buNone/>
            </a:pPr>
            <a:endParaRPr lang="es-EC" sz="4000" b="1" dirty="0" smtClean="0">
              <a:solidFill>
                <a:schemeClr val="accent1">
                  <a:lumMod val="60000"/>
                  <a:lumOff val="40000"/>
                </a:schemeClr>
              </a:solidFill>
              <a:latin typeface="Cambria" panose="02040503050406030204" pitchFamily="18" charset="0"/>
            </a:endParaRPr>
          </a:p>
          <a:p>
            <a:pPr marL="0" indent="0" algn="ctr">
              <a:buNone/>
            </a:pPr>
            <a:r>
              <a:rPr lang="es-EC" sz="4000" b="1" dirty="0" smtClean="0">
                <a:solidFill>
                  <a:schemeClr val="accent1">
                    <a:lumMod val="60000"/>
                    <a:lumOff val="40000"/>
                  </a:schemeClr>
                </a:solidFill>
                <a:latin typeface="Cambria" panose="02040503050406030204" pitchFamily="18" charset="0"/>
              </a:rPr>
              <a:t>“NO INTENTES SER TÚ EL MEJOR DE TU EQUIPO, INTENTA QUE TU EQUIPO SEA EL MEJOR”</a:t>
            </a:r>
          </a:p>
          <a:p>
            <a:pPr marL="0" indent="0" algn="ctr">
              <a:buNone/>
            </a:pPr>
            <a:endParaRPr lang="es-EC" sz="4000" b="1" dirty="0">
              <a:solidFill>
                <a:schemeClr val="accent1">
                  <a:lumMod val="60000"/>
                  <a:lumOff val="40000"/>
                </a:schemeClr>
              </a:solidFill>
              <a:latin typeface="Cambria" panose="02040503050406030204" pitchFamily="18" charset="0"/>
            </a:endParaRPr>
          </a:p>
          <a:p>
            <a:pPr marL="0" indent="0" algn="ctr">
              <a:buNone/>
            </a:pPr>
            <a:r>
              <a:rPr lang="es-EC" sz="4000" dirty="0" smtClean="0">
                <a:solidFill>
                  <a:schemeClr val="accent1">
                    <a:lumMod val="60000"/>
                    <a:lumOff val="40000"/>
                  </a:schemeClr>
                </a:solidFill>
                <a:latin typeface="Cambria" panose="02040503050406030204" pitchFamily="18" charset="0"/>
              </a:rPr>
              <a:t>GRACIAS </a:t>
            </a:r>
            <a:r>
              <a:rPr lang="es-EC" sz="4000" dirty="0">
                <a:solidFill>
                  <a:schemeClr val="accent1">
                    <a:lumMod val="60000"/>
                    <a:lumOff val="40000"/>
                  </a:schemeClr>
                </a:solidFill>
                <a:latin typeface="Cambria" panose="02040503050406030204" pitchFamily="18" charset="0"/>
              </a:rPr>
              <a:t>POR SU ATENCIÓN </a:t>
            </a:r>
          </a:p>
          <a:p>
            <a:pPr marL="0" indent="0" algn="ctr">
              <a:buNone/>
            </a:pPr>
            <a:endParaRPr lang="es-EC" sz="4000" b="1" dirty="0">
              <a:solidFill>
                <a:schemeClr val="accent2"/>
              </a:solidFill>
              <a:latin typeface="Cambria" panose="02040503050406030204" pitchFamily="18" charset="0"/>
            </a:endParaRPr>
          </a:p>
        </p:txBody>
      </p:sp>
      <p:pic>
        <p:nvPicPr>
          <p:cNvPr id="5" name="Picture 2" descr="Resultado de imagen para DIBUJO DE BIEN CARA FELI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4719" y="3292312"/>
            <a:ext cx="3030582" cy="232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634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50900"/>
          </a:xfrm>
        </p:spPr>
        <p:txBody>
          <a:bodyPr/>
          <a:lstStyle/>
          <a:p>
            <a:r>
              <a:rPr lang="es-MX" b="1" dirty="0">
                <a:solidFill>
                  <a:schemeClr val="accent1">
                    <a:lumMod val="60000"/>
                    <a:lumOff val="40000"/>
                  </a:schemeClr>
                </a:solidFill>
              </a:rPr>
              <a:t>¿</a:t>
            </a:r>
            <a:r>
              <a:rPr lang="es-MX" sz="3600" b="1" dirty="0" smtClean="0">
                <a:solidFill>
                  <a:schemeClr val="accent1">
                    <a:lumMod val="60000"/>
                    <a:lumOff val="40000"/>
                  </a:schemeClr>
                </a:solidFill>
                <a:latin typeface="Cambria" panose="02040503050406030204" pitchFamily="18" charset="0"/>
              </a:rPr>
              <a:t>Qué </a:t>
            </a:r>
            <a:r>
              <a:rPr lang="es-MX" sz="3600" b="1" dirty="0">
                <a:solidFill>
                  <a:schemeClr val="accent1">
                    <a:lumMod val="60000"/>
                    <a:lumOff val="40000"/>
                  </a:schemeClr>
                </a:solidFill>
                <a:latin typeface="Cambria" panose="02040503050406030204" pitchFamily="18" charset="0"/>
              </a:rPr>
              <a:t>es </a:t>
            </a:r>
            <a:r>
              <a:rPr lang="es-MX" sz="3600" b="1" dirty="0" smtClean="0">
                <a:solidFill>
                  <a:schemeClr val="accent1">
                    <a:lumMod val="60000"/>
                    <a:lumOff val="40000"/>
                  </a:schemeClr>
                </a:solidFill>
                <a:latin typeface="Cambria" panose="02040503050406030204" pitchFamily="18" charset="0"/>
              </a:rPr>
              <a:t>el </a:t>
            </a:r>
            <a:r>
              <a:rPr lang="es-MX" sz="3600" b="1" dirty="0">
                <a:solidFill>
                  <a:schemeClr val="accent1">
                    <a:lumMod val="60000"/>
                    <a:lumOff val="40000"/>
                  </a:schemeClr>
                </a:solidFill>
                <a:latin typeface="Cambria" panose="02040503050406030204" pitchFamily="18" charset="0"/>
              </a:rPr>
              <a:t>coronavirus?</a:t>
            </a:r>
            <a:endParaRPr lang="es-EC" sz="3600" b="1" dirty="0">
              <a:solidFill>
                <a:schemeClr val="accent1">
                  <a:lumMod val="60000"/>
                  <a:lumOff val="40000"/>
                </a:schemeClr>
              </a:solidFill>
              <a:latin typeface="Cambria" panose="02040503050406030204" pitchFamily="18" charset="0"/>
            </a:endParaRPr>
          </a:p>
        </p:txBody>
      </p:sp>
      <p:sp>
        <p:nvSpPr>
          <p:cNvPr id="3" name="Marcador de contenido 2"/>
          <p:cNvSpPr>
            <a:spLocks noGrp="1"/>
          </p:cNvSpPr>
          <p:nvPr>
            <p:ph idx="1"/>
          </p:nvPr>
        </p:nvSpPr>
        <p:spPr>
          <a:xfrm>
            <a:off x="677334" y="1353312"/>
            <a:ext cx="7982572" cy="5279136"/>
          </a:xfrm>
        </p:spPr>
        <p:txBody>
          <a:bodyPr>
            <a:normAutofit/>
          </a:bodyPr>
          <a:lstStyle/>
          <a:p>
            <a:pPr algn="just"/>
            <a:endParaRPr lang="es-EC" b="1" dirty="0" smtClean="0">
              <a:latin typeface="Book Antiqua" panose="02040602050305030304" pitchFamily="18" charset="0"/>
            </a:endParaRPr>
          </a:p>
          <a:p>
            <a:pPr algn="just">
              <a:buFont typeface="Wingdings" panose="05000000000000000000" pitchFamily="2" charset="2"/>
              <a:buChar char="Ø"/>
            </a:pPr>
            <a:r>
              <a:rPr lang="es-MX" dirty="0" smtClean="0">
                <a:solidFill>
                  <a:schemeClr val="bg1">
                    <a:lumMod val="50000"/>
                  </a:schemeClr>
                </a:solidFill>
                <a:latin typeface="Cambria" panose="02040503050406030204" pitchFamily="18" charset="0"/>
              </a:rPr>
              <a:t>Lo </a:t>
            </a:r>
            <a:r>
              <a:rPr lang="es-MX" dirty="0">
                <a:solidFill>
                  <a:schemeClr val="bg1">
                    <a:lumMod val="50000"/>
                  </a:schemeClr>
                </a:solidFill>
                <a:latin typeface="Cambria" panose="02040503050406030204" pitchFamily="18" charset="0"/>
              </a:rPr>
              <a:t>que hoy en día en el mundo se conoce comúnmente como la nueva o novedosa enfermedad por coronavirus, tiene el nombre técnico de “COVID-19” y es causada por un virus llamado SARS-CoV-2, que ha surgido recientemente.</a:t>
            </a:r>
          </a:p>
          <a:p>
            <a:pPr algn="just">
              <a:buFont typeface="Wingdings" panose="05000000000000000000" pitchFamily="2" charset="2"/>
              <a:buChar char="Ø"/>
            </a:pPr>
            <a:r>
              <a:rPr lang="es-MX" dirty="0" smtClean="0">
                <a:solidFill>
                  <a:schemeClr val="bg1">
                    <a:lumMod val="50000"/>
                  </a:schemeClr>
                </a:solidFill>
                <a:latin typeface="Cambria" panose="02040503050406030204" pitchFamily="18" charset="0"/>
              </a:rPr>
              <a:t>Su </a:t>
            </a:r>
            <a:r>
              <a:rPr lang="es-MX" dirty="0">
                <a:solidFill>
                  <a:schemeClr val="bg1">
                    <a:lumMod val="50000"/>
                  </a:schemeClr>
                </a:solidFill>
                <a:latin typeface="Cambria" panose="02040503050406030204" pitchFamily="18" charset="0"/>
              </a:rPr>
              <a:t>evolución ha sido aterradora: un virus contra el que nadie tiene inmunidad. A medida que arrasa el mundo, se han implementado medidas para reducir la tasa de infección y que los sistemas de salud no se vean desbordados.</a:t>
            </a:r>
          </a:p>
          <a:p>
            <a:pPr algn="just">
              <a:buFont typeface="Wingdings" panose="05000000000000000000" pitchFamily="2" charset="2"/>
              <a:buChar char="Ø"/>
            </a:pPr>
            <a:r>
              <a:rPr lang="es-MX" dirty="0" smtClean="0">
                <a:solidFill>
                  <a:schemeClr val="bg1">
                    <a:lumMod val="50000"/>
                  </a:schemeClr>
                </a:solidFill>
                <a:latin typeface="Cambria" panose="02040503050406030204" pitchFamily="18" charset="0"/>
              </a:rPr>
              <a:t>Sin </a:t>
            </a:r>
            <a:r>
              <a:rPr lang="es-MX" dirty="0">
                <a:solidFill>
                  <a:schemeClr val="bg1">
                    <a:lumMod val="50000"/>
                  </a:schemeClr>
                </a:solidFill>
                <a:latin typeface="Cambria" panose="02040503050406030204" pitchFamily="18" charset="0"/>
              </a:rPr>
              <a:t>embargo, al mismo tiempo, se trata de una enfermedad infecciosa como muchas otras y la forma de prevenirla sigue los mismos principios que se conocen desde hace mucho tiempo.</a:t>
            </a:r>
          </a:p>
          <a:p>
            <a:pPr algn="just">
              <a:buFont typeface="Wingdings" panose="05000000000000000000" pitchFamily="2" charset="2"/>
              <a:buChar char="Ø"/>
            </a:pPr>
            <a:endParaRPr lang="es-MX" dirty="0" smtClean="0">
              <a:solidFill>
                <a:schemeClr val="bg1">
                  <a:lumMod val="50000"/>
                </a:schemeClr>
              </a:solidFill>
            </a:endParaRPr>
          </a:p>
          <a:p>
            <a:pPr algn="just"/>
            <a:endParaRPr lang="es-MX" dirty="0"/>
          </a:p>
          <a:p>
            <a:pPr algn="just"/>
            <a:endParaRPr lang="es-MX" dirty="0" smtClean="0"/>
          </a:p>
          <a:p>
            <a:pPr algn="just"/>
            <a:endParaRPr lang="es-MX" dirty="0" smtClean="0"/>
          </a:p>
        </p:txBody>
      </p:sp>
      <p:pic>
        <p:nvPicPr>
          <p:cNvPr id="7" name="Picture 3" descr="C:\Users\gabrielaguillen\Desktop\PATRICIA ZHUNIO\RENDICIÓN DE CUENTAS 2017\FOTOS FACEBOOK\WhatsApp Image 2018-02-21 at 11.18.56.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3567" y="1984399"/>
            <a:ext cx="2743827" cy="2872810"/>
          </a:xfrm>
          <a:prstGeom prst="rect">
            <a:avLst/>
          </a:prstGeom>
          <a:noFill/>
          <a:effectLst>
            <a:outerShdw blurRad="50800" dist="50800" dir="5400000" algn="ctr" rotWithShape="0">
              <a:schemeClr val="bg1">
                <a:lumMod val="85000"/>
              </a:schemeClr>
            </a:outerShdw>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pic>
        <p:nvPicPr>
          <p:cNvPr id="5" name="Picture 6" descr="C:\Users\gabrielaguillen\Documents\BigAnt\My Received Files\MARCA CIUDA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275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1544" y="344593"/>
            <a:ext cx="10058400" cy="1450757"/>
          </a:xfrm>
        </p:spPr>
        <p:txBody>
          <a:bodyPr>
            <a:normAutofit/>
          </a:bodyPr>
          <a:lstStyle/>
          <a:p>
            <a:r>
              <a:rPr lang="es-MX" sz="3600" b="1" dirty="0" smtClean="0">
                <a:solidFill>
                  <a:schemeClr val="accent1">
                    <a:lumMod val="60000"/>
                    <a:lumOff val="40000"/>
                  </a:schemeClr>
                </a:solidFill>
                <a:latin typeface="Cambria" panose="02040503050406030204" pitchFamily="18" charset="0"/>
              </a:rPr>
              <a:t>¿Cómo </a:t>
            </a:r>
            <a:r>
              <a:rPr lang="es-MX" sz="3600" b="1" dirty="0">
                <a:solidFill>
                  <a:schemeClr val="accent1">
                    <a:lumMod val="60000"/>
                    <a:lumOff val="40000"/>
                  </a:schemeClr>
                </a:solidFill>
                <a:latin typeface="Cambria" panose="02040503050406030204" pitchFamily="18" charset="0"/>
              </a:rPr>
              <a:t>se propaga la COVID-19</a:t>
            </a:r>
            <a:r>
              <a:rPr lang="es-MX" sz="3600" b="1" dirty="0">
                <a:solidFill>
                  <a:schemeClr val="accent1">
                    <a:lumMod val="60000"/>
                    <a:lumOff val="40000"/>
                  </a:schemeClr>
                </a:solidFill>
              </a:rPr>
              <a:t>?</a:t>
            </a:r>
            <a:br>
              <a:rPr lang="es-MX" sz="3600" b="1" dirty="0">
                <a:solidFill>
                  <a:schemeClr val="accent1">
                    <a:lumMod val="60000"/>
                    <a:lumOff val="40000"/>
                  </a:schemeClr>
                </a:solidFill>
              </a:rPr>
            </a:br>
            <a:endParaRPr lang="es-MX" sz="3600" dirty="0">
              <a:solidFill>
                <a:schemeClr val="accent1">
                  <a:lumMod val="60000"/>
                  <a:lumOff val="40000"/>
                </a:schemeClr>
              </a:solidFill>
            </a:endParaRPr>
          </a:p>
        </p:txBody>
      </p:sp>
      <p:sp>
        <p:nvSpPr>
          <p:cNvPr id="3" name="Marcador de contenido 2"/>
          <p:cNvSpPr>
            <a:spLocks noGrp="1"/>
          </p:cNvSpPr>
          <p:nvPr>
            <p:ph idx="1"/>
          </p:nvPr>
        </p:nvSpPr>
        <p:spPr>
          <a:xfrm>
            <a:off x="470647" y="1385047"/>
            <a:ext cx="9117105" cy="4656315"/>
          </a:xfrm>
        </p:spPr>
        <p:txBody>
          <a:bodyPr>
            <a:normAutofit/>
          </a:bodyPr>
          <a:lstStyle/>
          <a:p>
            <a:pPr algn="just"/>
            <a:endParaRPr lang="es-MX" dirty="0" smtClean="0">
              <a:solidFill>
                <a:schemeClr val="bg1">
                  <a:lumMod val="50000"/>
                </a:schemeClr>
              </a:solidFill>
              <a:latin typeface="Cambria" panose="02040503050406030204" pitchFamily="18" charset="0"/>
            </a:endParaRPr>
          </a:p>
          <a:p>
            <a:pPr algn="just">
              <a:buFont typeface="Wingdings" panose="05000000000000000000" pitchFamily="2" charset="2"/>
              <a:buChar char="Ø"/>
            </a:pPr>
            <a:r>
              <a:rPr lang="es-MX" dirty="0" smtClean="0">
                <a:solidFill>
                  <a:schemeClr val="bg1">
                    <a:lumMod val="50000"/>
                  </a:schemeClr>
                </a:solidFill>
                <a:latin typeface="Cambria" panose="02040503050406030204" pitchFamily="18" charset="0"/>
              </a:rPr>
              <a:t>Cuando </a:t>
            </a:r>
            <a:r>
              <a:rPr lang="es-MX" dirty="0">
                <a:solidFill>
                  <a:schemeClr val="bg1">
                    <a:lumMod val="50000"/>
                  </a:schemeClr>
                </a:solidFill>
                <a:latin typeface="Cambria" panose="02040503050406030204" pitchFamily="18" charset="0"/>
              </a:rPr>
              <a:t>una persona con COVID-19 tose o exhala, despide </a:t>
            </a:r>
            <a:r>
              <a:rPr lang="es-MX" dirty="0" err="1">
                <a:solidFill>
                  <a:schemeClr val="bg1">
                    <a:lumMod val="50000"/>
                  </a:schemeClr>
                </a:solidFill>
                <a:latin typeface="Cambria" panose="02040503050406030204" pitchFamily="18" charset="0"/>
              </a:rPr>
              <a:t>gotículas</a:t>
            </a:r>
            <a:r>
              <a:rPr lang="es-MX" dirty="0">
                <a:solidFill>
                  <a:schemeClr val="bg1">
                    <a:lumMod val="50000"/>
                  </a:schemeClr>
                </a:solidFill>
                <a:latin typeface="Cambria" panose="02040503050406030204" pitchFamily="18" charset="0"/>
              </a:rPr>
              <a:t> de líquido infectado. La mayoría de estas </a:t>
            </a:r>
            <a:r>
              <a:rPr lang="es-MX" dirty="0" err="1">
                <a:solidFill>
                  <a:schemeClr val="bg1">
                    <a:lumMod val="50000"/>
                  </a:schemeClr>
                </a:solidFill>
                <a:latin typeface="Cambria" panose="02040503050406030204" pitchFamily="18" charset="0"/>
              </a:rPr>
              <a:t>gotículas</a:t>
            </a:r>
            <a:r>
              <a:rPr lang="es-MX" dirty="0">
                <a:solidFill>
                  <a:schemeClr val="bg1">
                    <a:lumMod val="50000"/>
                  </a:schemeClr>
                </a:solidFill>
                <a:latin typeface="Cambria" panose="02040503050406030204" pitchFamily="18" charset="0"/>
              </a:rPr>
              <a:t> caen sobre los objetos y superficies que rodean a la persona, como escritorios, mesas o teléfonos</a:t>
            </a:r>
            <a:r>
              <a:rPr lang="es-MX" dirty="0" smtClean="0">
                <a:solidFill>
                  <a:schemeClr val="bg1">
                    <a:lumMod val="50000"/>
                  </a:schemeClr>
                </a:solidFill>
                <a:latin typeface="Cambria" panose="02040503050406030204" pitchFamily="18" charset="0"/>
              </a:rPr>
              <a:t>.</a:t>
            </a:r>
          </a:p>
          <a:p>
            <a:pPr algn="just">
              <a:buFont typeface="Wingdings" panose="05000000000000000000" pitchFamily="2" charset="2"/>
              <a:buChar char="Ø"/>
            </a:pPr>
            <a:r>
              <a:rPr lang="es-MX" dirty="0" smtClean="0">
                <a:solidFill>
                  <a:schemeClr val="bg1">
                    <a:lumMod val="50000"/>
                  </a:schemeClr>
                </a:solidFill>
                <a:latin typeface="Cambria" panose="02040503050406030204" pitchFamily="18" charset="0"/>
              </a:rPr>
              <a:t>Otras </a:t>
            </a:r>
            <a:r>
              <a:rPr lang="es-MX" dirty="0">
                <a:solidFill>
                  <a:schemeClr val="bg1">
                    <a:lumMod val="50000"/>
                  </a:schemeClr>
                </a:solidFill>
                <a:latin typeface="Cambria" panose="02040503050406030204" pitchFamily="18" charset="0"/>
              </a:rPr>
              <a:t>personas pueden contraer la COVID-19 si tocan estos objetos o superficies contaminados y posteriormente se tocan los ojos, la nariz o la boca. También pueden contagiarse si se encuentran a menos de un metro de distancia de una persona con COVID-19 e inhalan las </a:t>
            </a:r>
            <a:r>
              <a:rPr lang="es-MX" dirty="0" err="1">
                <a:solidFill>
                  <a:schemeClr val="bg1">
                    <a:lumMod val="50000"/>
                  </a:schemeClr>
                </a:solidFill>
                <a:latin typeface="Cambria" panose="02040503050406030204" pitchFamily="18" charset="0"/>
              </a:rPr>
              <a:t>gotículas</a:t>
            </a:r>
            <a:r>
              <a:rPr lang="es-MX" dirty="0">
                <a:solidFill>
                  <a:schemeClr val="bg1">
                    <a:lumMod val="50000"/>
                  </a:schemeClr>
                </a:solidFill>
                <a:latin typeface="Cambria" panose="02040503050406030204" pitchFamily="18" charset="0"/>
              </a:rPr>
              <a:t> que esta haya esparcido al toser o exhalar. Es decir, la COVID-19 se propaga de manera similar a la gripe. </a:t>
            </a:r>
            <a:endParaRPr lang="es-MX" dirty="0" smtClean="0">
              <a:solidFill>
                <a:schemeClr val="bg1">
                  <a:lumMod val="50000"/>
                </a:schemeClr>
              </a:solidFill>
              <a:latin typeface="Cambria" panose="02040503050406030204" pitchFamily="18" charset="0"/>
            </a:endParaRPr>
          </a:p>
          <a:p>
            <a:pPr algn="just">
              <a:buFont typeface="Wingdings" panose="05000000000000000000" pitchFamily="2" charset="2"/>
              <a:buChar char="Ø"/>
            </a:pPr>
            <a:r>
              <a:rPr lang="es-MX" dirty="0" smtClean="0">
                <a:solidFill>
                  <a:schemeClr val="bg1">
                    <a:lumMod val="50000"/>
                  </a:schemeClr>
                </a:solidFill>
                <a:latin typeface="Cambria" panose="02040503050406030204" pitchFamily="18" charset="0"/>
              </a:rPr>
              <a:t>La </a:t>
            </a:r>
            <a:r>
              <a:rPr lang="es-MX" dirty="0">
                <a:solidFill>
                  <a:schemeClr val="bg1">
                    <a:lumMod val="50000"/>
                  </a:schemeClr>
                </a:solidFill>
                <a:latin typeface="Cambria" panose="02040503050406030204" pitchFamily="18" charset="0"/>
              </a:rPr>
              <a:t>mayoría de las personas que contraen la enfermedad presentan síntomas leves y se recuperan. Sin embargo, algunas personas presentan casos graves de la enfermedad y pueden requerir atención hospitalaria. </a:t>
            </a:r>
            <a:endParaRPr lang="es-MX" dirty="0">
              <a:latin typeface="Cambria" panose="02040503050406030204" pitchFamily="18" charset="0"/>
            </a:endParaRPr>
          </a:p>
        </p:txBody>
      </p:sp>
      <p:pic>
        <p:nvPicPr>
          <p:cNvPr id="4" name="Picture 6" descr="C:\Users\gabrielaguillen\Documents\BigAnt\My Received Files\MARCA CIUD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9856694" y="2257134"/>
            <a:ext cx="1996888" cy="1619250"/>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790996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672029" y="1101687"/>
            <a:ext cx="8062396" cy="4940338"/>
          </a:xfrm>
        </p:spPr>
        <p:txBody>
          <a:bodyPr>
            <a:normAutofit fontScale="92500" lnSpcReduction="10000"/>
          </a:bodyPr>
          <a:lstStyle/>
          <a:p>
            <a:pPr algn="just">
              <a:buFont typeface="Wingdings" panose="05000000000000000000" pitchFamily="2" charset="2"/>
              <a:buChar char="Ø"/>
            </a:pPr>
            <a:r>
              <a:rPr lang="es-MX" b="1" dirty="0" smtClean="0">
                <a:solidFill>
                  <a:schemeClr val="bg1">
                    <a:lumMod val="50000"/>
                  </a:schemeClr>
                </a:solidFill>
                <a:latin typeface="Cambria" panose="02040503050406030204" pitchFamily="18" charset="0"/>
              </a:rPr>
              <a:t>Síntomas</a:t>
            </a:r>
            <a:r>
              <a:rPr lang="es-MX" b="1" dirty="0">
                <a:solidFill>
                  <a:schemeClr val="bg1">
                    <a:lumMod val="50000"/>
                  </a:schemeClr>
                </a:solidFill>
                <a:latin typeface="Cambria" panose="02040503050406030204" pitchFamily="18" charset="0"/>
              </a:rPr>
              <a:t>:  </a:t>
            </a:r>
            <a:r>
              <a:rPr lang="es-MX" dirty="0">
                <a:solidFill>
                  <a:schemeClr val="bg1">
                    <a:lumMod val="50000"/>
                  </a:schemeClr>
                </a:solidFill>
                <a:latin typeface="Cambria" panose="02040503050406030204" pitchFamily="18" charset="0"/>
              </a:rPr>
              <a:t>Fiebre, tos, dificultad para respirar, dolor muscular, confusión, dolor de </a:t>
            </a:r>
            <a:r>
              <a:rPr lang="es-MX" dirty="0" smtClean="0">
                <a:solidFill>
                  <a:schemeClr val="bg1">
                    <a:lumMod val="50000"/>
                  </a:schemeClr>
                </a:solidFill>
                <a:latin typeface="Cambria" panose="02040503050406030204" pitchFamily="18" charset="0"/>
              </a:rPr>
              <a:t>cabeza. Algunos </a:t>
            </a:r>
            <a:r>
              <a:rPr lang="es-MX" dirty="0">
                <a:solidFill>
                  <a:schemeClr val="bg1">
                    <a:lumMod val="50000"/>
                  </a:schemeClr>
                </a:solidFill>
                <a:latin typeface="Cambria" panose="02040503050406030204" pitchFamily="18" charset="0"/>
              </a:rPr>
              <a:t>pacientes tienen goteo nasal, dolor de garganta</a:t>
            </a:r>
          </a:p>
          <a:p>
            <a:pPr algn="just">
              <a:buFont typeface="Wingdings" panose="05000000000000000000" pitchFamily="2" charset="2"/>
              <a:buChar char="Ø"/>
            </a:pPr>
            <a:endParaRPr lang="es-MX" dirty="0" smtClean="0">
              <a:solidFill>
                <a:schemeClr val="bg1">
                  <a:lumMod val="50000"/>
                </a:schemeClr>
              </a:solidFill>
              <a:latin typeface="Cambria" panose="02040503050406030204" pitchFamily="18" charset="0"/>
            </a:endParaRPr>
          </a:p>
          <a:p>
            <a:pPr algn="just">
              <a:buFont typeface="Wingdings" panose="05000000000000000000" pitchFamily="2" charset="2"/>
              <a:buChar char="Ø"/>
            </a:pPr>
            <a:r>
              <a:rPr lang="es-MX" b="1" dirty="0" smtClean="0">
                <a:solidFill>
                  <a:schemeClr val="bg1">
                    <a:lumMod val="50000"/>
                  </a:schemeClr>
                </a:solidFill>
                <a:latin typeface="Cambria" panose="02040503050406030204" pitchFamily="18" charset="0"/>
              </a:rPr>
              <a:t>Período </a:t>
            </a:r>
            <a:r>
              <a:rPr lang="es-MX" b="1" dirty="0">
                <a:solidFill>
                  <a:schemeClr val="bg1">
                    <a:lumMod val="50000"/>
                  </a:schemeClr>
                </a:solidFill>
                <a:latin typeface="Cambria" panose="02040503050406030204" pitchFamily="18" charset="0"/>
              </a:rPr>
              <a:t>de </a:t>
            </a:r>
            <a:r>
              <a:rPr lang="es-MX" b="1" dirty="0" smtClean="0">
                <a:solidFill>
                  <a:schemeClr val="bg1">
                    <a:lumMod val="50000"/>
                  </a:schemeClr>
                </a:solidFill>
                <a:latin typeface="Cambria" panose="02040503050406030204" pitchFamily="18" charset="0"/>
              </a:rPr>
              <a:t>incubación:  </a:t>
            </a:r>
            <a:r>
              <a:rPr lang="es-MX" dirty="0">
                <a:solidFill>
                  <a:schemeClr val="bg1">
                    <a:lumMod val="50000"/>
                  </a:schemeClr>
                </a:solidFill>
                <a:latin typeface="Cambria" panose="02040503050406030204" pitchFamily="18" charset="0"/>
              </a:rPr>
              <a:t>1 a 14 días, más comúnmente alrededor de 5 días. </a:t>
            </a:r>
            <a:r>
              <a:rPr lang="es-MX" dirty="0" smtClean="0">
                <a:solidFill>
                  <a:schemeClr val="bg1">
                    <a:lumMod val="50000"/>
                  </a:schemeClr>
                </a:solidFill>
                <a:latin typeface="Cambria" panose="02040503050406030204" pitchFamily="18" charset="0"/>
              </a:rPr>
              <a:t>Casos </a:t>
            </a:r>
            <a:r>
              <a:rPr lang="es-MX" dirty="0">
                <a:solidFill>
                  <a:schemeClr val="bg1">
                    <a:lumMod val="50000"/>
                  </a:schemeClr>
                </a:solidFill>
                <a:latin typeface="Cambria" panose="02040503050406030204" pitchFamily="18" charset="0"/>
              </a:rPr>
              <a:t>aislados y atípicos de más de 14 día</a:t>
            </a:r>
            <a:r>
              <a:rPr lang="es-MX" dirty="0" smtClean="0">
                <a:solidFill>
                  <a:schemeClr val="bg1">
                    <a:lumMod val="50000"/>
                  </a:schemeClr>
                </a:solidFill>
                <a:latin typeface="Cambria" panose="02040503050406030204" pitchFamily="18" charset="0"/>
              </a:rPr>
              <a:t>.</a:t>
            </a:r>
          </a:p>
          <a:p>
            <a:pPr algn="just">
              <a:buFont typeface="Wingdings" panose="05000000000000000000" pitchFamily="2" charset="2"/>
              <a:buChar char="Ø"/>
            </a:pPr>
            <a:endParaRPr lang="es-MX" dirty="0" smtClean="0">
              <a:solidFill>
                <a:schemeClr val="bg1">
                  <a:lumMod val="50000"/>
                </a:schemeClr>
              </a:solidFill>
              <a:latin typeface="Cambria" panose="02040503050406030204" pitchFamily="18" charset="0"/>
            </a:endParaRPr>
          </a:p>
          <a:p>
            <a:pPr algn="just">
              <a:buFont typeface="Wingdings" panose="05000000000000000000" pitchFamily="2" charset="2"/>
              <a:buChar char="Ø"/>
            </a:pPr>
            <a:r>
              <a:rPr lang="es-MX" b="1" dirty="0" smtClean="0">
                <a:solidFill>
                  <a:schemeClr val="bg1">
                    <a:lumMod val="50000"/>
                  </a:schemeClr>
                </a:solidFill>
                <a:latin typeface="Cambria" panose="02040503050406030204" pitchFamily="18" charset="0"/>
              </a:rPr>
              <a:t>Severidad:  </a:t>
            </a:r>
            <a:r>
              <a:rPr lang="es-MX" dirty="0">
                <a:solidFill>
                  <a:schemeClr val="bg1">
                    <a:lumMod val="50000"/>
                  </a:schemeClr>
                </a:solidFill>
                <a:latin typeface="Cambria" panose="02040503050406030204" pitchFamily="18" charset="0"/>
              </a:rPr>
              <a:t>Síntomas leves parecidos a la gripe a neumonía severa • Radiografía: ambos pulmones afectados • El síndrome de dificultad respiratoria aguda (11%) es una complicación grave • Enfermedad grave más probable en pacientes con presión arterial alta, enfermedades cardíacas y </a:t>
            </a:r>
            <a:r>
              <a:rPr lang="es-MX" dirty="0" smtClean="0">
                <a:solidFill>
                  <a:schemeClr val="bg1">
                    <a:lumMod val="50000"/>
                  </a:schemeClr>
                </a:solidFill>
                <a:latin typeface="Cambria" panose="02040503050406030204" pitchFamily="18" charset="0"/>
              </a:rPr>
              <a:t>diabetes</a:t>
            </a:r>
          </a:p>
          <a:p>
            <a:pPr algn="just">
              <a:buFont typeface="Wingdings" panose="05000000000000000000" pitchFamily="2" charset="2"/>
              <a:buChar char="Ø"/>
            </a:pPr>
            <a:endParaRPr lang="es-MX" dirty="0" smtClean="0">
              <a:solidFill>
                <a:schemeClr val="bg1">
                  <a:lumMod val="50000"/>
                </a:schemeClr>
              </a:solidFill>
              <a:latin typeface="Cambria" panose="02040503050406030204" pitchFamily="18" charset="0"/>
            </a:endParaRPr>
          </a:p>
          <a:p>
            <a:pPr algn="just">
              <a:buFont typeface="Wingdings" panose="05000000000000000000" pitchFamily="2" charset="2"/>
              <a:buChar char="Ø"/>
            </a:pPr>
            <a:r>
              <a:rPr lang="es-MX" b="1" dirty="0" smtClean="0">
                <a:solidFill>
                  <a:schemeClr val="bg1">
                    <a:lumMod val="50000"/>
                  </a:schemeClr>
                </a:solidFill>
                <a:latin typeface="Cambria" panose="02040503050406030204" pitchFamily="18" charset="0"/>
              </a:rPr>
              <a:t>Tratamiento: </a:t>
            </a:r>
            <a:r>
              <a:rPr lang="es-MX" dirty="0" smtClean="0">
                <a:solidFill>
                  <a:schemeClr val="bg1">
                    <a:lumMod val="50000"/>
                  </a:schemeClr>
                </a:solidFill>
                <a:latin typeface="Cambria" panose="02040503050406030204" pitchFamily="18" charset="0"/>
              </a:rPr>
              <a:t>Atención </a:t>
            </a:r>
            <a:r>
              <a:rPr lang="es-MX" dirty="0">
                <a:solidFill>
                  <a:schemeClr val="bg1">
                    <a:lumMod val="50000"/>
                  </a:schemeClr>
                </a:solidFill>
                <a:latin typeface="Cambria" panose="02040503050406030204" pitchFamily="18" charset="0"/>
              </a:rPr>
              <a:t>médica de apoyo para los </a:t>
            </a:r>
            <a:r>
              <a:rPr lang="es-MX" dirty="0" smtClean="0">
                <a:solidFill>
                  <a:schemeClr val="bg1">
                    <a:lumMod val="50000"/>
                  </a:schemeClr>
                </a:solidFill>
                <a:latin typeface="Cambria" panose="02040503050406030204" pitchFamily="18" charset="0"/>
              </a:rPr>
              <a:t>síntomas. Ningún </a:t>
            </a:r>
            <a:r>
              <a:rPr lang="es-MX" dirty="0">
                <a:solidFill>
                  <a:schemeClr val="bg1">
                    <a:lumMod val="50000"/>
                  </a:schemeClr>
                </a:solidFill>
                <a:latin typeface="Cambria" panose="02040503050406030204" pitchFamily="18" charset="0"/>
              </a:rPr>
              <a:t>tratamiento antiviral específico actualmente. </a:t>
            </a:r>
            <a:r>
              <a:rPr lang="es-MX" dirty="0" smtClean="0">
                <a:solidFill>
                  <a:schemeClr val="bg1">
                    <a:lumMod val="50000"/>
                  </a:schemeClr>
                </a:solidFill>
                <a:latin typeface="Cambria" panose="02040503050406030204" pitchFamily="18" charset="0"/>
              </a:rPr>
              <a:t>Ventilación </a:t>
            </a:r>
            <a:r>
              <a:rPr lang="es-MX" dirty="0">
                <a:solidFill>
                  <a:schemeClr val="bg1">
                    <a:lumMod val="50000"/>
                  </a:schemeClr>
                </a:solidFill>
                <a:latin typeface="Cambria" panose="02040503050406030204" pitchFamily="18" charset="0"/>
              </a:rPr>
              <a:t>artificial para casos graves. </a:t>
            </a:r>
          </a:p>
        </p:txBody>
      </p:sp>
      <p:pic>
        <p:nvPicPr>
          <p:cNvPr id="4" name="Picture 6" descr="C:\Users\gabrielaguillen\Documents\BigAnt\My Received Files\MARCA CIUD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9213668" y="2316046"/>
            <a:ext cx="2682702" cy="16002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68752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36177"/>
            <a:ext cx="8596668" cy="1824412"/>
          </a:xfrm>
        </p:spPr>
        <p:txBody>
          <a:bodyPr>
            <a:normAutofit/>
          </a:bodyPr>
          <a:lstStyle/>
          <a:p>
            <a:r>
              <a:rPr lang="es-MX" sz="3200" b="1" dirty="0">
                <a:solidFill>
                  <a:schemeClr val="accent1">
                    <a:lumMod val="60000"/>
                    <a:lumOff val="40000"/>
                  </a:schemeClr>
                </a:solidFill>
                <a:latin typeface="Cambria" panose="02040503050406030204" pitchFamily="18" charset="0"/>
              </a:rPr>
              <a:t>Medidas </a:t>
            </a:r>
            <a:r>
              <a:rPr lang="es-MX" sz="3200" b="1" dirty="0" smtClean="0">
                <a:solidFill>
                  <a:schemeClr val="accent1">
                    <a:lumMod val="60000"/>
                    <a:lumOff val="40000"/>
                  </a:schemeClr>
                </a:solidFill>
                <a:latin typeface="Cambria" panose="02040503050406030204" pitchFamily="18" charset="0"/>
              </a:rPr>
              <a:t>específicas para evitar la propagación del Covid-19 </a:t>
            </a:r>
            <a:r>
              <a:rPr lang="es-MX" sz="3200" b="1" dirty="0">
                <a:solidFill>
                  <a:schemeClr val="accent1">
                    <a:lumMod val="60000"/>
                    <a:lumOff val="40000"/>
                  </a:schemeClr>
                </a:solidFill>
                <a:latin typeface="Cambria" panose="02040503050406030204" pitchFamily="18" charset="0"/>
              </a:rPr>
              <a:t/>
            </a:r>
            <a:br>
              <a:rPr lang="es-MX" sz="3200" b="1" dirty="0">
                <a:solidFill>
                  <a:schemeClr val="accent1">
                    <a:lumMod val="60000"/>
                    <a:lumOff val="40000"/>
                  </a:schemeClr>
                </a:solidFill>
                <a:latin typeface="Cambria" panose="02040503050406030204" pitchFamily="18" charset="0"/>
              </a:rPr>
            </a:br>
            <a:r>
              <a:rPr lang="es-MX" sz="2800" b="1" dirty="0" smtClean="0">
                <a:solidFill>
                  <a:schemeClr val="accent1">
                    <a:lumMod val="60000"/>
                    <a:lumOff val="40000"/>
                  </a:schemeClr>
                </a:solidFill>
                <a:latin typeface="Cambria" panose="02040503050406030204" pitchFamily="18" charset="0"/>
              </a:rPr>
              <a:t>Higiene personal</a:t>
            </a:r>
            <a:r>
              <a:rPr lang="es-MX" sz="3200" b="1" dirty="0" smtClean="0">
                <a:solidFill>
                  <a:schemeClr val="accent1">
                    <a:lumMod val="60000"/>
                    <a:lumOff val="40000"/>
                  </a:schemeClr>
                </a:solidFill>
                <a:latin typeface="Cambria" panose="02040503050406030204" pitchFamily="18" charset="0"/>
              </a:rPr>
              <a:t>:</a:t>
            </a:r>
            <a:r>
              <a:rPr lang="es-MX" sz="3200" b="1" dirty="0">
                <a:solidFill>
                  <a:schemeClr val="accent1">
                    <a:lumMod val="60000"/>
                    <a:lumOff val="40000"/>
                  </a:schemeClr>
                </a:solidFill>
                <a:latin typeface="Cambria" panose="02040503050406030204" pitchFamily="18" charset="0"/>
              </a:rPr>
              <a:t/>
            </a:r>
            <a:br>
              <a:rPr lang="es-MX" sz="3200" b="1" dirty="0">
                <a:solidFill>
                  <a:schemeClr val="accent1">
                    <a:lumMod val="60000"/>
                    <a:lumOff val="40000"/>
                  </a:schemeClr>
                </a:solidFill>
                <a:latin typeface="Cambria" panose="02040503050406030204" pitchFamily="18" charset="0"/>
              </a:rPr>
            </a:br>
            <a:endParaRPr lang="es-MX" sz="3200" dirty="0">
              <a:solidFill>
                <a:schemeClr val="accent1">
                  <a:lumMod val="60000"/>
                  <a:lumOff val="40000"/>
                </a:schemeClr>
              </a:solidFill>
              <a:latin typeface="Cambria" panose="02040503050406030204" pitchFamily="18" charset="0"/>
            </a:endParaRPr>
          </a:p>
        </p:txBody>
      </p:sp>
      <p:sp>
        <p:nvSpPr>
          <p:cNvPr id="3" name="Marcador de contenido 2"/>
          <p:cNvSpPr>
            <a:spLocks noGrp="1"/>
          </p:cNvSpPr>
          <p:nvPr>
            <p:ph idx="1"/>
          </p:nvPr>
        </p:nvSpPr>
        <p:spPr/>
        <p:txBody>
          <a:bodyPr>
            <a:normAutofit fontScale="55000" lnSpcReduction="20000"/>
          </a:bodyPr>
          <a:lstStyle/>
          <a:p>
            <a:pPr algn="just">
              <a:buFont typeface="Wingdings" panose="05000000000000000000" pitchFamily="2" charset="2"/>
              <a:buChar char="Ø"/>
            </a:pPr>
            <a:r>
              <a:rPr lang="es-MX" sz="3300" dirty="0">
                <a:solidFill>
                  <a:schemeClr val="bg1">
                    <a:lumMod val="50000"/>
                  </a:schemeClr>
                </a:solidFill>
                <a:latin typeface="Cambria" panose="02040503050406030204" pitchFamily="18" charset="0"/>
              </a:rPr>
              <a:t>Realizar un lavado de manos frecuente y completo con mucha agua y jabón, así como disponer dosificadores de desinfectante de manos de fácil acceso y en ubicaciones estratégicas en todo el lugar de trabajo.</a:t>
            </a:r>
          </a:p>
          <a:p>
            <a:pPr algn="just">
              <a:buFont typeface="Wingdings" panose="05000000000000000000" pitchFamily="2" charset="2"/>
              <a:buChar char="Ø"/>
            </a:pPr>
            <a:r>
              <a:rPr lang="es-MX" sz="3300" dirty="0">
                <a:solidFill>
                  <a:schemeClr val="bg1">
                    <a:lumMod val="50000"/>
                  </a:schemeClr>
                </a:solidFill>
                <a:latin typeface="Cambria" panose="02040503050406030204" pitchFamily="18" charset="0"/>
              </a:rPr>
              <a:t>Los carteles que explican cómo realizar el lavado de manos “completo” pueden ser útiles. Para desinfectar las manos, se necesita un mínimo de 20 segundos con agua y abundante jabón o detergente.</a:t>
            </a:r>
          </a:p>
          <a:p>
            <a:pPr algn="just">
              <a:buFont typeface="Wingdings" panose="05000000000000000000" pitchFamily="2" charset="2"/>
              <a:buChar char="Ø"/>
            </a:pPr>
            <a:r>
              <a:rPr lang="es-MX" sz="3300" dirty="0">
                <a:solidFill>
                  <a:schemeClr val="bg1">
                    <a:lumMod val="50000"/>
                  </a:schemeClr>
                </a:solidFill>
                <a:latin typeface="Cambria" panose="02040503050406030204" pitchFamily="18" charset="0"/>
              </a:rPr>
              <a:t>Evitar tocarse los ojos, la nariz o la boca con las manos sin lavar. </a:t>
            </a:r>
          </a:p>
          <a:p>
            <a:pPr algn="just">
              <a:buFont typeface="Wingdings" panose="05000000000000000000" pitchFamily="2" charset="2"/>
              <a:buChar char="Ø"/>
            </a:pPr>
            <a:r>
              <a:rPr lang="es-MX" sz="3300" dirty="0">
                <a:solidFill>
                  <a:schemeClr val="bg1">
                    <a:lumMod val="50000"/>
                  </a:schemeClr>
                </a:solidFill>
                <a:latin typeface="Cambria" panose="02040503050406030204" pitchFamily="18" charset="0"/>
              </a:rPr>
              <a:t>Es preferible el secado con toallas de papel que los secadores de aire, ya que pueden dispersar ampliamente los virus restantes.</a:t>
            </a:r>
          </a:p>
          <a:p>
            <a:pPr algn="just">
              <a:buFont typeface="Wingdings" panose="05000000000000000000" pitchFamily="2" charset="2"/>
              <a:buChar char="Ø"/>
            </a:pPr>
            <a:r>
              <a:rPr lang="es-MX" sz="3300" dirty="0">
                <a:solidFill>
                  <a:schemeClr val="bg1">
                    <a:lumMod val="50000"/>
                  </a:schemeClr>
                </a:solidFill>
                <a:latin typeface="Cambria" panose="02040503050406030204" pitchFamily="18" charset="0"/>
              </a:rPr>
              <a:t>Promover una buena higiene respiratoria en el lugar de trabajo: animar a todas las personas a usar un pañuelo de papel para cubrirse completamente la nariz y la boca si necesitan estornudar o toser, o bien a hacerlo en el pliegue del brazo si no hay ninguno disponible.</a:t>
            </a:r>
          </a:p>
          <a:p>
            <a:pPr algn="just">
              <a:buFont typeface="Wingdings" panose="05000000000000000000" pitchFamily="2" charset="2"/>
              <a:buChar char="Ø"/>
            </a:pPr>
            <a:r>
              <a:rPr lang="es-MX" sz="3300" dirty="0">
                <a:solidFill>
                  <a:schemeClr val="bg1">
                    <a:lumMod val="50000"/>
                  </a:schemeClr>
                </a:solidFill>
                <a:latin typeface="Cambria" panose="02040503050406030204" pitchFamily="18" charset="0"/>
              </a:rPr>
              <a:t>También pueden ser de ayuda otras comunicaciones y reuniones de educación y capacitación.</a:t>
            </a:r>
          </a:p>
          <a:p>
            <a:pPr algn="just">
              <a:buFont typeface="Wingdings" panose="05000000000000000000" pitchFamily="2" charset="2"/>
              <a:buChar char="Ø"/>
            </a:pPr>
            <a:endParaRPr lang="es-MX" dirty="0"/>
          </a:p>
        </p:txBody>
      </p:sp>
      <p:pic>
        <p:nvPicPr>
          <p:cNvPr id="4" name="Picture 6" descr="C:\Users\gabrielaguillen\Documents\BigAnt\My Received Files\MARCA CIUD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6" t="5222"/>
          <a:stretch/>
        </p:blipFill>
        <p:spPr bwMode="auto">
          <a:xfrm>
            <a:off x="10255601" y="364481"/>
            <a:ext cx="1474899" cy="49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360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9658" y="286603"/>
            <a:ext cx="9852837" cy="1450757"/>
          </a:xfrm>
        </p:spPr>
        <p:txBody>
          <a:bodyPr>
            <a:normAutofit/>
          </a:bodyPr>
          <a:lstStyle/>
          <a:p>
            <a:r>
              <a:rPr lang="es-MX" sz="2400" b="1" dirty="0">
                <a:solidFill>
                  <a:schemeClr val="accent1">
                    <a:lumMod val="60000"/>
                    <a:lumOff val="40000"/>
                  </a:schemeClr>
                </a:solidFill>
                <a:latin typeface="Cambria" panose="02040503050406030204" pitchFamily="18" charset="0"/>
              </a:rPr>
              <a:t>¿</a:t>
            </a:r>
            <a:r>
              <a:rPr lang="es-MX" sz="2400" b="1" dirty="0" smtClean="0">
                <a:solidFill>
                  <a:schemeClr val="accent1">
                    <a:lumMod val="60000"/>
                    <a:lumOff val="40000"/>
                  </a:schemeClr>
                </a:solidFill>
                <a:latin typeface="Cambria" panose="02040503050406030204" pitchFamily="18" charset="0"/>
              </a:rPr>
              <a:t>Cómo </a:t>
            </a:r>
            <a:r>
              <a:rPr lang="es-MX" sz="2400" b="1" dirty="0">
                <a:solidFill>
                  <a:schemeClr val="accent1">
                    <a:lumMod val="60000"/>
                    <a:lumOff val="40000"/>
                  </a:schemeClr>
                </a:solidFill>
                <a:latin typeface="Cambria" panose="02040503050406030204" pitchFamily="18" charset="0"/>
              </a:rPr>
              <a:t>debe ser la respuesta de los lugares de trabajo ante la </a:t>
            </a:r>
            <a:r>
              <a:rPr lang="es-MX" sz="2400" b="1" dirty="0" smtClean="0">
                <a:solidFill>
                  <a:schemeClr val="accent1">
                    <a:lumMod val="60000"/>
                    <a:lumOff val="40000"/>
                  </a:schemeClr>
                </a:solidFill>
                <a:latin typeface="Cambria" panose="02040503050406030204" pitchFamily="18" charset="0"/>
              </a:rPr>
              <a:t>COVID-19?</a:t>
            </a:r>
            <a:r>
              <a:rPr lang="es-MX" sz="2400" b="1" dirty="0">
                <a:solidFill>
                  <a:schemeClr val="accent1">
                    <a:lumMod val="60000"/>
                    <a:lumOff val="40000"/>
                  </a:schemeClr>
                </a:solidFill>
                <a:latin typeface="Cambria" panose="02040503050406030204" pitchFamily="18" charset="0"/>
              </a:rPr>
              <a:t/>
            </a:r>
            <a:br>
              <a:rPr lang="es-MX" sz="2400" b="1" dirty="0">
                <a:solidFill>
                  <a:schemeClr val="accent1">
                    <a:lumMod val="60000"/>
                    <a:lumOff val="40000"/>
                  </a:schemeClr>
                </a:solidFill>
                <a:latin typeface="Cambria" panose="02040503050406030204" pitchFamily="18" charset="0"/>
              </a:rPr>
            </a:br>
            <a:endParaRPr lang="es-MX" sz="2400" dirty="0">
              <a:solidFill>
                <a:schemeClr val="accent1">
                  <a:lumMod val="60000"/>
                  <a:lumOff val="40000"/>
                </a:schemeClr>
              </a:solidFill>
              <a:latin typeface="Cambria" panose="02040503050406030204" pitchFamily="18" charset="0"/>
            </a:endParaRPr>
          </a:p>
        </p:txBody>
      </p:sp>
      <p:sp>
        <p:nvSpPr>
          <p:cNvPr id="3" name="Marcador de contenido 2"/>
          <p:cNvSpPr>
            <a:spLocks noGrp="1"/>
          </p:cNvSpPr>
          <p:nvPr>
            <p:ph idx="1"/>
          </p:nvPr>
        </p:nvSpPr>
        <p:spPr>
          <a:xfrm>
            <a:off x="677334" y="2093205"/>
            <a:ext cx="8596668" cy="3948157"/>
          </a:xfrm>
        </p:spPr>
        <p:txBody>
          <a:bodyPr>
            <a:normAutofit/>
          </a:bodyPr>
          <a:lstStyle/>
          <a:p>
            <a:pPr algn="just"/>
            <a:r>
              <a:rPr lang="es-MX" dirty="0">
                <a:solidFill>
                  <a:schemeClr val="bg1">
                    <a:lumMod val="50000"/>
                  </a:schemeClr>
                </a:solidFill>
                <a:latin typeface="Cambria" panose="02040503050406030204" pitchFamily="18" charset="0"/>
              </a:rPr>
              <a:t>Al igual que ante cualquier peligro laboral, los Comités Conjuntos de Salud y Seguridad </a:t>
            </a:r>
            <a:r>
              <a:rPr lang="es-MX" dirty="0" smtClean="0">
                <a:solidFill>
                  <a:schemeClr val="bg1">
                    <a:lumMod val="50000"/>
                  </a:schemeClr>
                </a:solidFill>
                <a:latin typeface="Cambria" panose="02040503050406030204" pitchFamily="18" charset="0"/>
              </a:rPr>
              <a:t>deben </a:t>
            </a:r>
            <a:r>
              <a:rPr lang="es-MX" dirty="0">
                <a:solidFill>
                  <a:schemeClr val="bg1">
                    <a:lumMod val="50000"/>
                  </a:schemeClr>
                </a:solidFill>
                <a:latin typeface="Cambria" panose="02040503050406030204" pitchFamily="18" charset="0"/>
              </a:rPr>
              <a:t>asegurarse de que se implementen las políticas, los programas y los procedimientos adecuados en el lugar de trabajo. Estas políticas, programas y procedimientos deben acordarse de forma conjunta. Las decisiones no deben quedar solamente en manos de los </a:t>
            </a:r>
            <a:r>
              <a:rPr lang="es-MX" dirty="0" smtClean="0">
                <a:solidFill>
                  <a:schemeClr val="bg1">
                    <a:lumMod val="50000"/>
                  </a:schemeClr>
                </a:solidFill>
                <a:latin typeface="Cambria" panose="02040503050406030204" pitchFamily="18" charset="0"/>
              </a:rPr>
              <a:t>empleadores. En nuestro cantón todas las decisiones son tomadas por el COE Cantonal y en este caso por el Presidente el Ing. Gustavo Vera “Alcalde del Cantón </a:t>
            </a:r>
            <a:r>
              <a:rPr lang="es-MX" dirty="0" err="1" smtClean="0">
                <a:solidFill>
                  <a:schemeClr val="bg1">
                    <a:lumMod val="50000"/>
                  </a:schemeClr>
                </a:solidFill>
                <a:latin typeface="Cambria" panose="02040503050406030204" pitchFamily="18" charset="0"/>
              </a:rPr>
              <a:t>Gualaceo</a:t>
            </a:r>
            <a:r>
              <a:rPr lang="es-MX" dirty="0" smtClean="0">
                <a:solidFill>
                  <a:schemeClr val="bg1">
                    <a:lumMod val="50000"/>
                  </a:schemeClr>
                </a:solidFill>
                <a:latin typeface="Cambria" panose="02040503050406030204" pitchFamily="18" charset="0"/>
              </a:rPr>
              <a:t>”</a:t>
            </a:r>
            <a:endParaRPr lang="es-MX" dirty="0">
              <a:solidFill>
                <a:schemeClr val="bg1">
                  <a:lumMod val="50000"/>
                </a:schemeClr>
              </a:solidFill>
              <a:latin typeface="Cambria" panose="02040503050406030204" pitchFamily="18" charset="0"/>
            </a:endParaRPr>
          </a:p>
          <a:p>
            <a:pPr marL="0" indent="0" algn="just">
              <a:buNone/>
            </a:pPr>
            <a:r>
              <a:rPr lang="es-MX" dirty="0" smtClean="0">
                <a:solidFill>
                  <a:schemeClr val="bg1">
                    <a:lumMod val="50000"/>
                  </a:schemeClr>
                </a:solidFill>
                <a:latin typeface="Cambria" panose="02040503050406030204" pitchFamily="18" charset="0"/>
              </a:rPr>
              <a:t>Las </a:t>
            </a:r>
            <a:r>
              <a:rPr lang="es-MX" dirty="0">
                <a:solidFill>
                  <a:schemeClr val="bg1">
                    <a:lumMod val="50000"/>
                  </a:schemeClr>
                </a:solidFill>
                <a:latin typeface="Cambria" panose="02040503050406030204" pitchFamily="18" charset="0"/>
              </a:rPr>
              <a:t>políticas, los programas y los procedimientos solo funcionan cuando se cumplen. Además, debe desarrollarse colectivamente un protocolo para supervisar su aplicación de forma eficaz.</a:t>
            </a:r>
          </a:p>
          <a:p>
            <a:endParaRPr lang="es-MX" dirty="0"/>
          </a:p>
        </p:txBody>
      </p:sp>
      <p:pic>
        <p:nvPicPr>
          <p:cNvPr id="4" name="Picture 6" descr="C:\Users\gabrielaguillen\Documents\BigAnt\My Received Files\MARCA CIUD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gabrielaguillen\Documents\BigAnt\My Received Files\MARCA CIUD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6" t="5222"/>
          <a:stretch/>
        </p:blipFill>
        <p:spPr bwMode="auto">
          <a:xfrm>
            <a:off x="10255601" y="364481"/>
            <a:ext cx="1474899" cy="49023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9601199" y="3044326"/>
            <a:ext cx="2375263" cy="176212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008862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1523" y="286603"/>
            <a:ext cx="9849079" cy="1450757"/>
          </a:xfrm>
        </p:spPr>
        <p:txBody>
          <a:bodyPr>
            <a:normAutofit/>
          </a:bodyPr>
          <a:lstStyle/>
          <a:p>
            <a:pPr algn="ctr"/>
            <a:r>
              <a:rPr lang="es-MX" sz="3200" b="1" dirty="0">
                <a:solidFill>
                  <a:schemeClr val="accent1">
                    <a:lumMod val="60000"/>
                    <a:lumOff val="40000"/>
                  </a:schemeClr>
                </a:solidFill>
                <a:latin typeface="Cambria" panose="02040503050406030204" pitchFamily="18" charset="0"/>
              </a:rPr>
              <a:t>Manejo de casos de enfermedad o presunta infección</a:t>
            </a:r>
            <a:br>
              <a:rPr lang="es-MX" sz="3200" b="1" dirty="0">
                <a:solidFill>
                  <a:schemeClr val="accent1">
                    <a:lumMod val="60000"/>
                    <a:lumOff val="40000"/>
                  </a:schemeClr>
                </a:solidFill>
                <a:latin typeface="Cambria" panose="02040503050406030204" pitchFamily="18" charset="0"/>
              </a:rPr>
            </a:br>
            <a:endParaRPr lang="es-MX" sz="3200" dirty="0">
              <a:solidFill>
                <a:schemeClr val="accent1">
                  <a:lumMod val="60000"/>
                  <a:lumOff val="40000"/>
                </a:schemeClr>
              </a:solidFill>
              <a:latin typeface="Cambria" panose="02040503050406030204" pitchFamily="18" charset="0"/>
            </a:endParaRPr>
          </a:p>
        </p:txBody>
      </p:sp>
      <p:sp>
        <p:nvSpPr>
          <p:cNvPr id="3" name="Marcador de contenido 2"/>
          <p:cNvSpPr>
            <a:spLocks noGrp="1"/>
          </p:cNvSpPr>
          <p:nvPr>
            <p:ph idx="1"/>
          </p:nvPr>
        </p:nvSpPr>
        <p:spPr>
          <a:xfrm>
            <a:off x="220337" y="1845734"/>
            <a:ext cx="10935343" cy="4023360"/>
          </a:xfrm>
        </p:spPr>
        <p:txBody>
          <a:bodyPr>
            <a:normAutofit/>
          </a:bodyPr>
          <a:lstStyle/>
          <a:p>
            <a:pPr algn="just"/>
            <a:r>
              <a:rPr lang="es-MX" sz="2000" dirty="0">
                <a:solidFill>
                  <a:schemeClr val="bg1">
                    <a:lumMod val="50000"/>
                  </a:schemeClr>
                </a:solidFill>
                <a:latin typeface="Cambria" panose="02040503050406030204" pitchFamily="18" charset="0"/>
              </a:rPr>
              <a:t>Si se identifica un presunto caso en el lugar de trabajo, se debe buscar asesoramiento médico y enviar a la persona a su casa de inmediato (o, en casos graves, buscar atención médica). Mientras espera el transporte a casa, el individuo debe aislarse de los demás: el uso de una máscara por parte de la persona con la presunta infección puede reducir la posibilidad de transmitir el virus a otros a través de </a:t>
            </a:r>
            <a:r>
              <a:rPr lang="es-MX" sz="2000" dirty="0" err="1">
                <a:solidFill>
                  <a:schemeClr val="bg1">
                    <a:lumMod val="50000"/>
                  </a:schemeClr>
                </a:solidFill>
                <a:latin typeface="Cambria" panose="02040503050406030204" pitchFamily="18" charset="0"/>
              </a:rPr>
              <a:t>gotículas</a:t>
            </a:r>
            <a:r>
              <a:rPr lang="es-MX" sz="2000" dirty="0">
                <a:solidFill>
                  <a:schemeClr val="bg1">
                    <a:lumMod val="50000"/>
                  </a:schemeClr>
                </a:solidFill>
                <a:latin typeface="Cambria" panose="02040503050406030204" pitchFamily="18" charset="0"/>
              </a:rPr>
              <a:t>. Además de desinfectar todos los artículos y superficies que haya tocado, se debe identificar y examinar a todas las personas con las que el </a:t>
            </a:r>
            <a:r>
              <a:rPr lang="es-MX" sz="2000" dirty="0" smtClean="0">
                <a:solidFill>
                  <a:schemeClr val="bg1">
                    <a:lumMod val="50000"/>
                  </a:schemeClr>
                </a:solidFill>
                <a:latin typeface="Cambria" panose="02040503050406030204" pitchFamily="18" charset="0"/>
              </a:rPr>
              <a:t>posible </a:t>
            </a:r>
            <a:r>
              <a:rPr lang="es-MX" sz="2000" dirty="0">
                <a:solidFill>
                  <a:schemeClr val="bg1">
                    <a:lumMod val="50000"/>
                  </a:schemeClr>
                </a:solidFill>
                <a:latin typeface="Cambria" panose="02040503050406030204" pitchFamily="18" charset="0"/>
              </a:rPr>
              <a:t>infectado pueda haber estado en contacto</a:t>
            </a:r>
            <a:r>
              <a:rPr lang="es-MX" sz="2000" dirty="0" smtClean="0">
                <a:solidFill>
                  <a:schemeClr val="bg1">
                    <a:lumMod val="50000"/>
                  </a:schemeClr>
                </a:solidFill>
                <a:latin typeface="Cambria" panose="02040503050406030204" pitchFamily="18" charset="0"/>
              </a:rPr>
              <a:t>.</a:t>
            </a:r>
          </a:p>
          <a:p>
            <a:pPr algn="just"/>
            <a:endParaRPr lang="es-MX" sz="2000" dirty="0">
              <a:solidFill>
                <a:schemeClr val="bg1">
                  <a:lumMod val="50000"/>
                </a:schemeClr>
              </a:solidFill>
              <a:latin typeface="Cambria" panose="02040503050406030204" pitchFamily="18" charset="0"/>
            </a:endParaRPr>
          </a:p>
        </p:txBody>
      </p:sp>
      <p:pic>
        <p:nvPicPr>
          <p:cNvPr id="4" name="Picture 6" descr="C:\Users\gabrielaguillen\Documents\BigAnt\My Received Files\MARCA CIUD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4080933" y="3962400"/>
            <a:ext cx="4114800" cy="1778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93925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4912" y="286603"/>
            <a:ext cx="9166034" cy="1450757"/>
          </a:xfrm>
        </p:spPr>
        <p:txBody>
          <a:bodyPr>
            <a:normAutofit fontScale="90000"/>
          </a:bodyPr>
          <a:lstStyle/>
          <a:p>
            <a:r>
              <a:rPr lang="es-MX" sz="3200" b="1" dirty="0" smtClean="0">
                <a:solidFill>
                  <a:schemeClr val="accent1">
                    <a:lumMod val="60000"/>
                    <a:lumOff val="40000"/>
                  </a:schemeClr>
                </a:solidFill>
                <a:latin typeface="Cambria" panose="02040503050406030204" pitchFamily="18" charset="0"/>
              </a:rPr>
              <a:t/>
            </a:r>
            <a:br>
              <a:rPr lang="es-MX" sz="3200" b="1" dirty="0" smtClean="0">
                <a:solidFill>
                  <a:schemeClr val="accent1">
                    <a:lumMod val="60000"/>
                    <a:lumOff val="40000"/>
                  </a:schemeClr>
                </a:solidFill>
                <a:latin typeface="Cambria" panose="02040503050406030204" pitchFamily="18" charset="0"/>
              </a:rPr>
            </a:br>
            <a:r>
              <a:rPr lang="es-MX" sz="3200" b="1" dirty="0">
                <a:solidFill>
                  <a:schemeClr val="accent1">
                    <a:lumMod val="60000"/>
                    <a:lumOff val="40000"/>
                  </a:schemeClr>
                </a:solidFill>
                <a:latin typeface="Cambria" panose="02040503050406030204" pitchFamily="18" charset="0"/>
              </a:rPr>
              <a:t/>
            </a:r>
            <a:br>
              <a:rPr lang="es-MX" sz="3200" b="1" dirty="0">
                <a:solidFill>
                  <a:schemeClr val="accent1">
                    <a:lumMod val="60000"/>
                    <a:lumOff val="40000"/>
                  </a:schemeClr>
                </a:solidFill>
                <a:latin typeface="Cambria" panose="02040503050406030204" pitchFamily="18" charset="0"/>
              </a:rPr>
            </a:br>
            <a:r>
              <a:rPr lang="es-MX" sz="3200" b="1" dirty="0" smtClean="0">
                <a:solidFill>
                  <a:schemeClr val="accent1">
                    <a:lumMod val="60000"/>
                    <a:lumOff val="40000"/>
                  </a:schemeClr>
                </a:solidFill>
                <a:latin typeface="Cambria" panose="02040503050406030204" pitchFamily="18" charset="0"/>
              </a:rPr>
              <a:t/>
            </a:r>
            <a:br>
              <a:rPr lang="es-MX" sz="3200" b="1" dirty="0" smtClean="0">
                <a:solidFill>
                  <a:schemeClr val="accent1">
                    <a:lumMod val="60000"/>
                    <a:lumOff val="40000"/>
                  </a:schemeClr>
                </a:solidFill>
                <a:latin typeface="Cambria" panose="02040503050406030204" pitchFamily="18" charset="0"/>
              </a:rPr>
            </a:br>
            <a:r>
              <a:rPr lang="es-MX" sz="3200" b="1" dirty="0" smtClean="0">
                <a:solidFill>
                  <a:schemeClr val="accent1">
                    <a:lumMod val="60000"/>
                    <a:lumOff val="40000"/>
                  </a:schemeClr>
                </a:solidFill>
                <a:latin typeface="Cambria" panose="02040503050406030204" pitchFamily="18" charset="0"/>
              </a:rPr>
              <a:t>Equipo </a:t>
            </a:r>
            <a:r>
              <a:rPr lang="es-MX" sz="3200" b="1" dirty="0">
                <a:solidFill>
                  <a:schemeClr val="accent1">
                    <a:lumMod val="60000"/>
                    <a:lumOff val="40000"/>
                  </a:schemeClr>
                </a:solidFill>
                <a:latin typeface="Cambria" panose="02040503050406030204" pitchFamily="18" charset="0"/>
              </a:rPr>
              <a:t>de protección personal</a:t>
            </a:r>
            <a:r>
              <a:rPr lang="es-MX" b="1" dirty="0">
                <a:solidFill>
                  <a:schemeClr val="accent1">
                    <a:lumMod val="60000"/>
                    <a:lumOff val="40000"/>
                  </a:schemeClr>
                </a:solidFill>
              </a:rPr>
              <a:t/>
            </a:r>
            <a:br>
              <a:rPr lang="es-MX" b="1" dirty="0">
                <a:solidFill>
                  <a:schemeClr val="accent1">
                    <a:lumMod val="60000"/>
                    <a:lumOff val="40000"/>
                  </a:schemeClr>
                </a:solidFill>
              </a:rPr>
            </a:br>
            <a:endParaRPr lang="es-MX" dirty="0">
              <a:solidFill>
                <a:schemeClr val="accent1">
                  <a:lumMod val="60000"/>
                  <a:lumOff val="40000"/>
                </a:schemeClr>
              </a:solidFill>
            </a:endParaRPr>
          </a:p>
        </p:txBody>
      </p:sp>
      <p:sp>
        <p:nvSpPr>
          <p:cNvPr id="3" name="Marcador de contenido 2"/>
          <p:cNvSpPr>
            <a:spLocks noGrp="1"/>
          </p:cNvSpPr>
          <p:nvPr>
            <p:ph idx="1"/>
          </p:nvPr>
        </p:nvSpPr>
        <p:spPr>
          <a:xfrm>
            <a:off x="677333" y="1748119"/>
            <a:ext cx="8910419" cy="4293244"/>
          </a:xfrm>
        </p:spPr>
        <p:txBody>
          <a:bodyPr>
            <a:normAutofit/>
          </a:bodyPr>
          <a:lstStyle/>
          <a:p>
            <a:r>
              <a:rPr lang="es-MX" dirty="0">
                <a:solidFill>
                  <a:schemeClr val="bg1">
                    <a:lumMod val="50000"/>
                  </a:schemeClr>
                </a:solidFill>
                <a:latin typeface="Cambria" panose="02040503050406030204" pitchFamily="18" charset="0"/>
              </a:rPr>
              <a:t>Para garantizar la total seguridad en todos los puestos de trabajo existen los equipos de protección individual  </a:t>
            </a:r>
            <a:r>
              <a:rPr lang="es-MX" dirty="0">
                <a:solidFill>
                  <a:schemeClr val="tx1"/>
                </a:solidFill>
                <a:latin typeface="Cambria" panose="02040503050406030204" pitchFamily="18" charset="0"/>
                <a:hlinkClick r:id="rId2"/>
              </a:rPr>
              <a:t>equipos de uso obligatorio</a:t>
            </a:r>
            <a:r>
              <a:rPr lang="es-MX" dirty="0">
                <a:solidFill>
                  <a:schemeClr val="tx1"/>
                </a:solidFill>
                <a:latin typeface="Cambria" panose="02040503050406030204" pitchFamily="18" charset="0"/>
              </a:rPr>
              <a:t> </a:t>
            </a:r>
            <a:r>
              <a:rPr lang="es-MX" dirty="0">
                <a:solidFill>
                  <a:schemeClr val="bg1">
                    <a:lumMod val="50000"/>
                  </a:schemeClr>
                </a:solidFill>
                <a:latin typeface="Cambria" panose="02040503050406030204" pitchFamily="18" charset="0"/>
              </a:rPr>
              <a:t>que se encargan de evitar o minimizar los riesgos para así garantizar la seguridad y la salud del trabajador ante todos los riesgos que estemos expuestos.</a:t>
            </a:r>
          </a:p>
          <a:p>
            <a:r>
              <a:rPr lang="es-MX" dirty="0">
                <a:solidFill>
                  <a:schemeClr val="bg1">
                    <a:lumMod val="50000"/>
                  </a:schemeClr>
                </a:solidFill>
                <a:latin typeface="Cambria" panose="02040503050406030204" pitchFamily="18" charset="0"/>
              </a:rPr>
              <a:t>Es imprescindible la formación de </a:t>
            </a:r>
            <a:r>
              <a:rPr lang="es-MX" dirty="0" smtClean="0">
                <a:solidFill>
                  <a:schemeClr val="bg1">
                    <a:lumMod val="50000"/>
                  </a:schemeClr>
                </a:solidFill>
                <a:latin typeface="Cambria" panose="02040503050406030204" pitchFamily="18" charset="0"/>
              </a:rPr>
              <a:t>los empleados </a:t>
            </a:r>
            <a:r>
              <a:rPr lang="es-MX" dirty="0">
                <a:solidFill>
                  <a:schemeClr val="bg1">
                    <a:lumMod val="50000"/>
                  </a:schemeClr>
                </a:solidFill>
                <a:latin typeface="Cambria" panose="02040503050406030204" pitchFamily="18" charset="0"/>
              </a:rPr>
              <a:t>cuando se incorporan a un puesto de trabajo realizando una tarea específica, así como la elección de los equipos de protección y productos apropiados para la prevención de riesgos laborales de cada trabajo.</a:t>
            </a:r>
          </a:p>
          <a:p>
            <a:r>
              <a:rPr lang="es-MX" dirty="0">
                <a:solidFill>
                  <a:schemeClr val="bg1">
                    <a:lumMod val="50000"/>
                  </a:schemeClr>
                </a:solidFill>
                <a:latin typeface="Cambria" panose="02040503050406030204" pitchFamily="18" charset="0"/>
              </a:rPr>
              <a:t>Se entiende como riesgo laboral </a:t>
            </a:r>
            <a:r>
              <a:rPr lang="es-MX" b="1" dirty="0">
                <a:solidFill>
                  <a:schemeClr val="bg1">
                    <a:lumMod val="50000"/>
                  </a:schemeClr>
                </a:solidFill>
                <a:latin typeface="Cambria" panose="02040503050406030204" pitchFamily="18" charset="0"/>
              </a:rPr>
              <a:t>la probabilidad de que un trabajador sufra un daño originario del trabajo, considerándose daños originados del trabajo las enfermedades, patologías o lesiones sufridas resultado del trabajo.</a:t>
            </a:r>
            <a:endParaRPr lang="es-MX" dirty="0">
              <a:solidFill>
                <a:schemeClr val="bg1">
                  <a:lumMod val="50000"/>
                </a:schemeClr>
              </a:solidFill>
              <a:latin typeface="Cambria" panose="02040503050406030204" pitchFamily="18" charset="0"/>
            </a:endParaRPr>
          </a:p>
          <a:p>
            <a:pPr algn="just"/>
            <a:endParaRPr lang="es-MX" sz="2400" dirty="0">
              <a:solidFill>
                <a:schemeClr val="bg1">
                  <a:lumMod val="50000"/>
                </a:schemeClr>
              </a:solidFill>
              <a:latin typeface="Cambria" panose="02040503050406030204" pitchFamily="18" charset="0"/>
            </a:endParaRPr>
          </a:p>
          <a:p>
            <a:pPr algn="just"/>
            <a:endParaRPr lang="es-MX" sz="2400" dirty="0">
              <a:latin typeface="Cambria" panose="02040503050406030204" pitchFamily="18" charset="0"/>
            </a:endParaRPr>
          </a:p>
        </p:txBody>
      </p:sp>
      <p:pic>
        <p:nvPicPr>
          <p:cNvPr id="4" name="Picture 6" descr="C:\Users\gabrielaguillen\Documents\BigAnt\My Received Files\MARCA CIUDA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46" t="5222"/>
          <a:stretch/>
        </p:blipFill>
        <p:spPr bwMode="auto">
          <a:xfrm>
            <a:off x="10282495" y="344593"/>
            <a:ext cx="1474899" cy="49023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stretch>
            <a:fillRect/>
          </a:stretch>
        </p:blipFill>
        <p:spPr>
          <a:xfrm>
            <a:off x="8901370" y="4384013"/>
            <a:ext cx="2762250" cy="16573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53662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3491</TotalTime>
  <Words>3045</Words>
  <Application>Microsoft Office PowerPoint</Application>
  <PresentationFormat>Personalizado</PresentationFormat>
  <Paragraphs>185</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Retrospección</vt:lpstr>
      <vt:lpstr>PLAN DE CAPACITACIÓN EN SEGURIDAD Y SALUD EN EL TRABAJO POR LA EMERGENCIA SANITARIA COVID-19  DEL GOBIERNO AUTÓNOMO DESCENTRALIZADO DEL CANTÓN GUALACEO    </vt:lpstr>
      <vt:lpstr>¿QUÉ ES SEGURIDAD Y SALUD EN EL TRABAJO?</vt:lpstr>
      <vt:lpstr>¿Qué es el coronavirus?</vt:lpstr>
      <vt:lpstr>¿Cómo se propaga la COVID-19? </vt:lpstr>
      <vt:lpstr>Presentación de PowerPoint</vt:lpstr>
      <vt:lpstr>Medidas específicas para evitar la propagación del Covid-19  Higiene personal: </vt:lpstr>
      <vt:lpstr>¿Cómo debe ser la respuesta de los lugares de trabajo ante la COVID-19? </vt:lpstr>
      <vt:lpstr>Manejo de casos de enfermedad o presunta infección </vt:lpstr>
      <vt:lpstr>   Equipo de protección personal </vt:lpstr>
      <vt:lpstr>Presentación de PowerPoint</vt:lpstr>
      <vt:lpstr>Presentación de PowerPoint</vt:lpstr>
      <vt:lpstr>Ámbito Legal:</vt:lpstr>
      <vt:lpstr>  Distanciamiento personal</vt:lpstr>
      <vt:lpstr>   Acceso al trabajo: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Responsabilidades del trabajador: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Sandra Garate</dc:creator>
  <cp:lastModifiedBy>Patricia Zhunio</cp:lastModifiedBy>
  <cp:revision>209</cp:revision>
  <dcterms:created xsi:type="dcterms:W3CDTF">2015-06-05T14:01:01Z</dcterms:created>
  <dcterms:modified xsi:type="dcterms:W3CDTF">2021-11-24T20:59:39Z</dcterms:modified>
</cp:coreProperties>
</file>